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85" r:id="rId2"/>
    <p:sldMasterId id="2147483698" r:id="rId3"/>
  </p:sldMasterIdLst>
  <p:notesMasterIdLst>
    <p:notesMasterId r:id="rId40"/>
  </p:notesMasterIdLst>
  <p:sldIdLst>
    <p:sldId id="285" r:id="rId4"/>
    <p:sldId id="287" r:id="rId5"/>
    <p:sldId id="314" r:id="rId6"/>
    <p:sldId id="315" r:id="rId7"/>
    <p:sldId id="340" r:id="rId8"/>
    <p:sldId id="345" r:id="rId9"/>
    <p:sldId id="317" r:id="rId10"/>
    <p:sldId id="370" r:id="rId11"/>
    <p:sldId id="371" r:id="rId12"/>
    <p:sldId id="369" r:id="rId13"/>
    <p:sldId id="316" r:id="rId14"/>
    <p:sldId id="318" r:id="rId15"/>
    <p:sldId id="319" r:id="rId16"/>
    <p:sldId id="339" r:id="rId17"/>
    <p:sldId id="322" r:id="rId18"/>
    <p:sldId id="323" r:id="rId19"/>
    <p:sldId id="366" r:id="rId20"/>
    <p:sldId id="344" r:id="rId21"/>
    <p:sldId id="348" r:id="rId22"/>
    <p:sldId id="353" r:id="rId23"/>
    <p:sldId id="342" r:id="rId24"/>
    <p:sldId id="352" r:id="rId25"/>
    <p:sldId id="350" r:id="rId26"/>
    <p:sldId id="362" r:id="rId27"/>
    <p:sldId id="347" r:id="rId28"/>
    <p:sldId id="364" r:id="rId29"/>
    <p:sldId id="367" r:id="rId30"/>
    <p:sldId id="368" r:id="rId31"/>
    <p:sldId id="351" r:id="rId32"/>
    <p:sldId id="365" r:id="rId33"/>
    <p:sldId id="354" r:id="rId34"/>
    <p:sldId id="357" r:id="rId35"/>
    <p:sldId id="358" r:id="rId36"/>
    <p:sldId id="359" r:id="rId37"/>
    <p:sldId id="355" r:id="rId38"/>
    <p:sldId id="333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sha Mitchner" initials="NM" lastIdx="22" clrIdx="0">
    <p:extLst>
      <p:ext uri="{19B8F6BF-5375-455C-9EA6-DF929625EA0E}">
        <p15:presenceInfo xmlns:p15="http://schemas.microsoft.com/office/powerpoint/2012/main" userId="S-1-5-21-2117613349-1653190357-2318685523-5140" providerId="AD"/>
      </p:ext>
    </p:extLst>
  </p:cmAuthor>
  <p:cmAuthor id="2" name="kcooper" initials="k" lastIdx="2" clrIdx="1">
    <p:extLst>
      <p:ext uri="{19B8F6BF-5375-455C-9EA6-DF929625EA0E}">
        <p15:presenceInfo xmlns:p15="http://schemas.microsoft.com/office/powerpoint/2012/main" userId="kcoop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A4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0363" autoAdjust="0"/>
  </p:normalViewPr>
  <p:slideViewPr>
    <p:cSldViewPr snapToGrid="0" snapToObjects="1">
      <p:cViewPr varScale="1">
        <p:scale>
          <a:sx n="85" d="100"/>
          <a:sy n="85" d="100"/>
        </p:scale>
        <p:origin x="70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4"/>
    </p:cViewPr>
  </p:sorterViewPr>
  <p:notesViewPr>
    <p:cSldViewPr snapToGrid="0" snapToObjects="1">
      <p:cViewPr varScale="1">
        <p:scale>
          <a:sx n="158" d="100"/>
          <a:sy n="158" d="100"/>
        </p:scale>
        <p:origin x="506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>
                <a:latin typeface="Arial Regular"/>
              </a:rPr>
              <a:t>Survival</a:t>
            </a:r>
            <a:r>
              <a:rPr lang="en-US" sz="1600" baseline="0" dirty="0">
                <a:latin typeface="Arial Regular"/>
              </a:rPr>
              <a:t> in Elderly Patients at ICU Admission</a:t>
            </a:r>
            <a:endParaRPr lang="en-US" sz="1600" dirty="0">
              <a:latin typeface="Arial Regular"/>
            </a:endParaRPr>
          </a:p>
        </c:rich>
      </c:tx>
      <c:layout>
        <c:manualLayout>
          <c:xMode val="edge"/>
          <c:yMode val="edge"/>
          <c:x val="0.10847214931466899"/>
          <c:y val="2.478314745972738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FF"/>
            </a:solidFill>
          </c:spPr>
          <c:invertIfNegative val="0"/>
          <c:cat>
            <c:strRef>
              <c:f>Sheet1!$A$3:$B$3</c:f>
              <c:strCache>
                <c:ptCount val="2"/>
                <c:pt idx="0">
                  <c:v>Sarcopenics</c:v>
                </c:pt>
                <c:pt idx="1">
                  <c:v>Non-Sarcopenics</c:v>
                </c:pt>
              </c:strCache>
            </c:strRef>
          </c:cat>
          <c:val>
            <c:numRef>
              <c:f>Sheet1!$A$4:$B$4</c:f>
              <c:numCache>
                <c:formatCode>General</c:formatCode>
                <c:ptCount val="2"/>
                <c:pt idx="0">
                  <c:v>32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9C-4D4C-8218-33822C8CA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118576"/>
        <c:axId val="149120536"/>
      </c:barChart>
      <c:catAx>
        <c:axId val="14911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 Regular"/>
              </a:defRPr>
            </a:pPr>
            <a:endParaRPr lang="en-US"/>
          </a:p>
        </c:txPr>
        <c:crossAx val="149120536"/>
        <c:crosses val="autoZero"/>
        <c:auto val="1"/>
        <c:lblAlgn val="ctr"/>
        <c:lblOffset val="100"/>
        <c:noMultiLvlLbl val="0"/>
      </c:catAx>
      <c:valAx>
        <c:axId val="1491205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200" dirty="0">
                    <a:latin typeface="Arial Regular"/>
                  </a:rPr>
                  <a:t>Proportion</a:t>
                </a:r>
                <a:r>
                  <a:rPr lang="en-US" sz="1200" baseline="0" dirty="0">
                    <a:latin typeface="Arial Regular"/>
                  </a:rPr>
                  <a:t> of Deceased Patients (%)</a:t>
                </a:r>
                <a:endParaRPr lang="en-US" sz="1200" dirty="0">
                  <a:latin typeface="Arial Regular"/>
                </a:endParaRPr>
              </a:p>
            </c:rich>
          </c:tx>
          <c:layout>
            <c:manualLayout>
              <c:xMode val="edge"/>
              <c:yMode val="edge"/>
              <c:x val="0"/>
              <c:y val="0.218847681214569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 Regular"/>
              </a:defRPr>
            </a:pPr>
            <a:endParaRPr lang="en-US"/>
          </a:p>
        </c:txPr>
        <c:crossAx val="149118576"/>
        <c:crosses val="autoZero"/>
        <c:crossBetween val="between"/>
      </c:valAx>
    </c:plotArea>
    <c:plotVisOnly val="1"/>
    <c:dispBlanksAs val="gap"/>
    <c:showDLblsOverMax val="0"/>
  </c:chart>
  <c:spPr>
    <a:solidFill>
      <a:srgbClr val="106041"/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FAF82C0B-CA22-5144-8536-7B9896CB2FFF}" type="datetimeFigureOut">
              <a:rPr lang="en-US" smtClean="0"/>
              <a:pPr/>
              <a:t>10/24/2017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760EF684-66F6-8940-BE85-F3D6879E97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FB5198B-8E23-42F6-80C2-E776A8369B2F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1000"/>
            <a:ext cx="50292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</a:rPr>
              <a:t>To date we have used weight/BMI as a descriptor of patient body composition and we have looked at change in weight as a marker of change in nutritional status or to evaluate success/failure of nutritional intervention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</a:rPr>
              <a:t>However, with weight, we cannot discern specific body composition profile or changes in profile; 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</a:rPr>
              <a:t>Use of already existing CT scans can provide this information…</a:t>
            </a:r>
          </a:p>
          <a:p>
            <a:pPr marL="171450" indent="-171450" eaLnBrk="1" hangingPunct="1"/>
            <a:r>
              <a:rPr lang="en-US" altLang="en-US">
                <a:latin typeface="Arial" panose="020B0604020202020204" pitchFamily="34" charset="0"/>
              </a:rPr>
              <a:t>-L3 bony landmark – literature; longitudinal </a:t>
            </a:r>
          </a:p>
        </p:txBody>
      </p:sp>
    </p:spTree>
    <p:extLst>
      <p:ext uri="{BB962C8B-B14F-4D97-AF65-F5344CB8AC3E}">
        <p14:creationId xmlns:p14="http://schemas.microsoft.com/office/powerpoint/2010/main" val="2748791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 between CT skeletal muscle cross sectional area and ultrasound QMLT with linear regression lines superimposed.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regression fit: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skeletal muscle cross sectional area=102.5+31.1*QMLT. Overall Pearson correlation coefficient between CT skeletal muscle cross sectional area and Ultrasound QMLT index is 0.45, p&lt;0.0001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Correlations were performed on each group but only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males &lt;65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showed r=0.51 and P&lt;0.05 (however this is likely driving the entire regression; n=?? but broad spectrum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muuscularity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*Note: included 4 separate groups on the plot (young female, elderly female, young male, elderly male)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Pearson correlation coefficient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values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Elderly males (≥ 65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0.24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0.19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males (&lt;65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0.51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&lt;0.0001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Elderly females (≥ 65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0.26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0.12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females (&lt;65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0.13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0.52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FE5A0-FACC-664B-B235-01B9715A16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is considered reasonable</a:t>
            </a:r>
            <a:r>
              <a:rPr lang="en-US" baseline="0" dirty="0"/>
              <a:t> when c&gt;0.7; strong when c&gt;0.8 – moderately strong when combined covariates and QMLT – similar to previous slide using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FE5A0-FACC-664B-B235-01B9715A16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4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66EDB-5B54-B948-828F-B47A250E45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66EDB-5B54-B948-828F-B47A250E45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1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66EDB-5B54-B948-828F-B47A250E45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21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42" name="Shape 10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</a:lvl1pPr>
          </a:lstStyle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712973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38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6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7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Multivariate linear regression showed that presence of sarcopenia decreased vent-free days and ICU-free days wehre BMI, fat and serum albumin did not.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E597C5F-BD77-46E1-A512-AE14EB525F3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5867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66EDB-5B54-B948-828F-B47A250E45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86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night I introduced</a:t>
            </a:r>
            <a:r>
              <a:rPr lang="en-US" baseline="0" dirty="0"/>
              <a:t> a validation study on US and DXA in healthy – here we examine </a:t>
            </a:r>
            <a:r>
              <a:rPr lang="en-US" baseline="0"/>
              <a:t>ICU based US and 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FE5A0-FACC-664B-B235-01B9715A16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452438" y="687388"/>
            <a:ext cx="5953125" cy="3349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672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altLang="en-US"/>
              <a:t>What do I mean by surrogate endpoints? This slide contains a list of the kinds of outcomes you would see in RCT’s evaluating nutritional support.</a:t>
            </a:r>
          </a:p>
          <a:p>
            <a:r>
              <a:rPr lang="en-US" altLang="en-US"/>
              <a:t>Clinically important endpoints are those that are important from the patient’s perspective, they are relevant to the patient, the patient is aware of them and wants to avoid them.</a:t>
            </a:r>
          </a:p>
          <a:p>
            <a:endParaRPr lang="en-US" altLang="en-US"/>
          </a:p>
          <a:p>
            <a:r>
              <a:rPr lang="en-US" altLang="en-US"/>
              <a:t>A surrogate endpoint is usually a laboratory measurement or physical sign used as a substitute for the clinically meaningful endpoint that directly measures how the patients feels, functions or survives.  The expectation is that changes induced by a therapeutic intervention on a surrogate endpoint are expected to reflect changes in a clinically meaningful endpoint.</a:t>
            </a:r>
          </a:p>
        </p:txBody>
      </p:sp>
    </p:spTree>
    <p:extLst>
      <p:ext uri="{BB962C8B-B14F-4D97-AF65-F5344CB8AC3E}">
        <p14:creationId xmlns:p14="http://schemas.microsoft.com/office/powerpoint/2010/main" val="264806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449263" y="685800"/>
            <a:ext cx="5959475" cy="3352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191000"/>
            <a:ext cx="5029200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The primary motivation for use of surrogate endpoints is related to the possible reduction in sample size or trial duration that we can expect when a rare or distal clinically important endpoint is replaced by a </a:t>
            </a:r>
            <a:r>
              <a:rPr lang="en-US" altLang="en-US" b="1"/>
              <a:t>frequent</a:t>
            </a:r>
            <a:r>
              <a:rPr lang="en-US" altLang="en-US"/>
              <a:t> or </a:t>
            </a:r>
            <a:r>
              <a:rPr lang="en-US" altLang="en-US" b="1"/>
              <a:t>more proximal endpoint.</a:t>
            </a:r>
            <a:r>
              <a:rPr lang="en-US" altLang="en-US"/>
              <a:t>  These reductions have enormous cost implications and therefore the feasibility of such trials.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735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night I introduced</a:t>
            </a:r>
            <a:r>
              <a:rPr lang="en-US" baseline="0" dirty="0"/>
              <a:t> a validation study on US and DXA in healthy – here we examine </a:t>
            </a:r>
            <a:r>
              <a:rPr lang="en-US" baseline="0"/>
              <a:t>ICU based US and 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FE5A0-FACC-664B-B235-01B9715A16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5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the n=191, 149 had usable CT scans, within the correct</a:t>
            </a:r>
            <a:r>
              <a:rPr lang="en-US" baseline="0" dirty="0"/>
              <a:t> timeframe. As well as US performed within 72 </a:t>
            </a:r>
            <a:r>
              <a:rPr lang="en-US" baseline="0" dirty="0" err="1"/>
              <a:t>hrs</a:t>
            </a:r>
            <a:r>
              <a:rPr lang="en-US" baseline="0" dirty="0"/>
              <a:t> of CT scan.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FE5A0-FACC-664B-B235-01B9715A16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5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 the different measures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we included cm2/m2 as well as cm2 – becomes important in our results here as well as the BIA results</a:t>
            </a: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QMLT – the measures 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v.low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compared to non-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literature – but max compression used here…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QMLT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index – normalized to height squared – we have done this for consistency – is it redundant? Since we are evaluating pairs? Other papers have used limb length to formulate the thigh as a cylinder (which we don’t have but height might be the closest thing to it)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others have multiplied by limb length (and have resulted in stronger correlations)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Difference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young and elderly may be driven by distribution of males and females in each group – we haven’t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analyized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Skeletal muscle index (cm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Calculated as Muscle CSA as cm2 divided by patient height squared as m2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 whole body muscle mass (kg)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 have a regression equation that we use for this - it is not identified on the excel sheet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QMLT (cm)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Ultrasound-based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quadricep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 thickness in cm for the left leg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QMLT (cm)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Ultrasound-based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quadricep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muscle thickness in cm for the right leg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QMLT index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LEFT QMLT index divided by patient height squared in m2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QMLT index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RIGHT QMLT index divided by patient height squared in m2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FE5A0-FACC-664B-B235-01B9715A16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3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1087"/>
          </a:xfrm>
          <a:prstGeom prst="rect">
            <a:avLst/>
          </a:prstGeom>
          <a:gradFill>
            <a:gsLst>
              <a:gs pos="34000">
                <a:schemeClr val="accent1">
                  <a:lumMod val="5000"/>
                  <a:lumOff val="95000"/>
                  <a:alpha val="28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Arial Regular" charset="0"/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" y="4273949"/>
            <a:ext cx="1299789" cy="76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4848225" y="4843418"/>
            <a:ext cx="42957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r>
              <a:rPr lang="en-US" altLang="x-none" sz="675" dirty="0">
                <a:solidFill>
                  <a:schemeClr val="accent2"/>
                </a:solidFill>
                <a:latin typeface="Arial Regular" charset="0"/>
                <a:ea typeface="Arial Regular" charset="0"/>
                <a:cs typeface="Arial Regular" charset="0"/>
              </a:rPr>
              <a:t>This activity is supported by an educational </a:t>
            </a:r>
            <a:br>
              <a:rPr lang="en-US" altLang="x-none" sz="675" dirty="0">
                <a:solidFill>
                  <a:schemeClr val="accent2"/>
                </a:solidFill>
                <a:latin typeface="Arial Regular" charset="0"/>
                <a:ea typeface="Arial Regular" charset="0"/>
                <a:cs typeface="Arial Regular" charset="0"/>
              </a:rPr>
            </a:br>
            <a:r>
              <a:rPr lang="en-US" altLang="x-none" sz="675" dirty="0">
                <a:solidFill>
                  <a:schemeClr val="accent2"/>
                </a:solidFill>
                <a:latin typeface="Arial Regular" charset="0"/>
                <a:ea typeface="Arial Regular" charset="0"/>
                <a:cs typeface="Arial Regular" charset="0"/>
              </a:rPr>
              <a:t>grant from Baxter Healthcare Corporation.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8717589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250032" y="1425038"/>
            <a:ext cx="4143375" cy="3351592"/>
          </a:xfrm>
          <a:prstGeom prst="rect">
            <a:avLst/>
          </a:prstGeom>
        </p:spPr>
        <p:txBody>
          <a:bodyPr/>
          <a:lstStyle>
            <a:lvl1pPr marL="303599" indent="-303599">
              <a:lnSpc>
                <a:spcPct val="100000"/>
              </a:lnSpc>
              <a:spcBef>
                <a:spcPts val="2672"/>
              </a:spcBef>
              <a:defRPr sz="2672"/>
            </a:lvl1pPr>
            <a:lvl2pPr marL="607199" indent="-303599">
              <a:lnSpc>
                <a:spcPct val="100000"/>
              </a:lnSpc>
              <a:spcBef>
                <a:spcPts val="2672"/>
              </a:spcBef>
              <a:defRPr sz="2672"/>
            </a:lvl2pPr>
            <a:lvl3pPr marL="910798" indent="-303599">
              <a:lnSpc>
                <a:spcPct val="100000"/>
              </a:lnSpc>
              <a:spcBef>
                <a:spcPts val="2672"/>
              </a:spcBef>
              <a:defRPr sz="2672"/>
            </a:lvl3pPr>
            <a:lvl4pPr marL="1214397" indent="-303599">
              <a:lnSpc>
                <a:spcPct val="100000"/>
              </a:lnSpc>
              <a:spcBef>
                <a:spcPts val="2672"/>
              </a:spcBef>
              <a:defRPr sz="2672"/>
            </a:lvl4pPr>
            <a:lvl5pPr marL="1517997" indent="-303599">
              <a:lnSpc>
                <a:spcPct val="100000"/>
              </a:lnSpc>
              <a:spcBef>
                <a:spcPts val="2672"/>
              </a:spcBef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7294063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535781" y="401836"/>
            <a:ext cx="8063508" cy="433313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08304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2932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3020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00689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4288"/>
            <a:ext cx="2895600" cy="246460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algn="ctr" defTabSz="308049">
              <a:defRPr/>
            </a:pPr>
            <a:fld id="{2E72A5A3-6EC7-44DB-AE66-0E8CE493FF53}" type="datetimeFigureOut">
              <a:rPr lang="en-US" sz="1898" kern="0" smtClean="0">
                <a:solidFill>
                  <a:srgbClr val="535353"/>
                </a:solidFill>
                <a:sym typeface="Helvetica"/>
              </a:rPr>
              <a:pPr algn="ctr" defTabSz="308049">
                <a:defRPr/>
              </a:pPr>
              <a:t>10/24/2017</a:t>
            </a:fld>
            <a:endParaRPr lang="en-US" sz="1898" kern="0">
              <a:solidFill>
                <a:srgbClr val="535353"/>
              </a:solidFill>
              <a:sym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4288"/>
            <a:ext cx="4114800" cy="246460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algn="ctr" defTabSz="308049">
              <a:defRPr/>
            </a:pPr>
            <a:endParaRPr lang="en-US" sz="1898" kern="0">
              <a:solidFill>
                <a:srgbClr val="535353"/>
              </a:solidFill>
              <a:sym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F5F893-F1D6-490A-8DC2-AC066C6724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188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8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 b="0" i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135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35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35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35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73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38" y="1"/>
            <a:ext cx="8377057" cy="847164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38" y="991020"/>
            <a:ext cx="8377057" cy="3776243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36ED89-1BF2-7847-A31D-1017BCBB9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9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1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22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48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78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75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7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4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 rot="10800000">
            <a:off x="0" y="0"/>
            <a:ext cx="9144000" cy="2585071"/>
          </a:xfrm>
          <a:prstGeom prst="rect">
            <a:avLst/>
          </a:prstGeom>
          <a:gradFill>
            <a:gsLst>
              <a:gs pos="34000">
                <a:schemeClr val="accent1">
                  <a:lumMod val="5000"/>
                  <a:lumOff val="95000"/>
                  <a:alpha val="28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Arial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578796"/>
            <a:ext cx="9144000" cy="25647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 Regular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80644" y="2585071"/>
            <a:ext cx="8147097" cy="2558429"/>
          </a:xfrm>
        </p:spPr>
        <p:txBody>
          <a:bodyPr wrap="square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0644" y="0"/>
            <a:ext cx="8126471" cy="2585071"/>
          </a:xfrm>
          <a:noFill/>
          <a:effectLst/>
        </p:spPr>
        <p:txBody>
          <a:bodyPr anchor="ctr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E2D52-BCA4-4BD4-8BDF-5B32149556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75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250032" y="1078260"/>
            <a:ext cx="8643937" cy="1707803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250032" y="2779365"/>
            <a:ext cx="8643937" cy="68312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1988323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92969" y="3643312"/>
            <a:ext cx="7358063" cy="676424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4319736"/>
            <a:ext cx="7358063" cy="82376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03060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250032" y="1714500"/>
            <a:ext cx="8643937" cy="1707803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303644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250032" y="535781"/>
            <a:ext cx="4143375" cy="2049363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250032" y="2578447"/>
            <a:ext cx="4143375" cy="20493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11661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844750"/>
          </a:xfrm>
          <a:prstGeom prst="rect">
            <a:avLst/>
          </a:prstGeom>
          <a:gradFill>
            <a:gsLst>
              <a:gs pos="56000">
                <a:schemeClr val="accent2">
                  <a:alpha val="8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 Regular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0850" y="0"/>
            <a:ext cx="8377238" cy="847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972050"/>
            <a:ext cx="9144000" cy="171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Arial Regular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538" y="4972050"/>
            <a:ext cx="652462" cy="171450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fld id="{9236ED89-1BF2-7847-A31D-1017BCBB9D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847164"/>
            <a:ext cx="9144000" cy="42939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 Regular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4972473"/>
            <a:ext cx="9144000" cy="17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 Regular" charset="0"/>
            </a:endParaRP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0850" y="990600"/>
            <a:ext cx="8377238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4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 Regular" charset="0"/>
          <a:ea typeface="Arial Regular" charset="0"/>
          <a:cs typeface="Arial Regular" charset="0"/>
        </a:defRPr>
      </a:lvl9pPr>
    </p:titleStyle>
    <p:bodyStyle>
      <a:lvl1pPr marL="171450" indent="-171450" algn="l" rtl="0" eaLnBrk="1" fontAlgn="base" hangingPunct="1">
        <a:spcBef>
          <a:spcPct val="0"/>
        </a:spcBef>
        <a:spcAft>
          <a:spcPts val="450"/>
        </a:spcAft>
        <a:buClr>
          <a:srgbClr val="4E8F00"/>
        </a:buClr>
        <a:buFont typeface="Wingdings" charset="2"/>
        <a:buChar char="§"/>
        <a:defRPr sz="180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1pPr>
      <a:lvl2pPr marL="345281" indent="-170260" algn="l" rtl="0" eaLnBrk="1" fontAlgn="base" hangingPunct="1">
        <a:spcBef>
          <a:spcPct val="0"/>
        </a:spcBef>
        <a:spcAft>
          <a:spcPts val="450"/>
        </a:spcAft>
        <a:buClr>
          <a:srgbClr val="4E8F00"/>
        </a:buClr>
        <a:buFont typeface=".AppleSystemUIFont" charset="-120"/>
        <a:buChar char="–"/>
        <a:defRPr sz="180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2pPr>
      <a:lvl3pPr marL="515541" indent="-170260" algn="l" rtl="0" eaLnBrk="1" fontAlgn="base" hangingPunct="1">
        <a:spcBef>
          <a:spcPct val="0"/>
        </a:spcBef>
        <a:spcAft>
          <a:spcPts val="450"/>
        </a:spcAft>
        <a:buClr>
          <a:srgbClr val="4E8F00"/>
        </a:buClr>
        <a:buFont typeface="Arial" charset="0"/>
        <a:buChar char="•"/>
        <a:defRPr sz="180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3pPr>
      <a:lvl4pPr marL="685800" indent="-170260" algn="l" rtl="0" eaLnBrk="1" fontAlgn="base" hangingPunct="1">
        <a:spcBef>
          <a:spcPct val="0"/>
        </a:spcBef>
        <a:spcAft>
          <a:spcPts val="450"/>
        </a:spcAft>
        <a:buClr>
          <a:srgbClr val="4E8F00"/>
        </a:buClr>
        <a:buFont typeface="Arial" charset="0"/>
        <a:buChar char="•"/>
        <a:defRPr sz="180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4pPr>
      <a:lvl5pPr marL="862013" indent="-176213" algn="l" rtl="0" eaLnBrk="1" fontAlgn="base" hangingPunct="1">
        <a:spcBef>
          <a:spcPct val="0"/>
        </a:spcBef>
        <a:spcAft>
          <a:spcPts val="450"/>
        </a:spcAft>
        <a:buClr>
          <a:srgbClr val="4E8F00"/>
        </a:buClr>
        <a:buFont typeface="Arial" charset="0"/>
        <a:buChar char="•"/>
        <a:defRPr sz="1800" kern="1200">
          <a:solidFill>
            <a:schemeClr val="tx1"/>
          </a:solidFill>
          <a:latin typeface="Arial Regular" charset="0"/>
          <a:ea typeface="Arial Regular" charset="0"/>
          <a:cs typeface="Arial Regular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2" y="128726"/>
            <a:ext cx="8643937" cy="1296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2" y="1425038"/>
            <a:ext cx="8643937" cy="3351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858001" y="4807752"/>
            <a:ext cx="2133600" cy="22223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844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defTabSz="308049"/>
            <a:fld id="{86CB4B4D-7CA3-9044-876B-883B54F8677D}" type="slidenum">
              <a:rPr lang="en-CA" kern="0" smtClean="0"/>
              <a:pPr defTabSz="308049"/>
              <a:t>‹#›</a:t>
            </a:fld>
            <a:endParaRPr lang="en-CA" kern="0"/>
          </a:p>
        </p:txBody>
      </p:sp>
    </p:spTree>
    <p:extLst>
      <p:ext uri="{BB962C8B-B14F-4D97-AF65-F5344CB8AC3E}">
        <p14:creationId xmlns:p14="http://schemas.microsoft.com/office/powerpoint/2010/main" val="296397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6" r:id="rId10"/>
    <p:sldLayoutId id="2147483697" r:id="rId11"/>
  </p:sldLayoutIdLst>
  <p:transition spd="med"/>
  <p:txStyles>
    <p:titleStyle>
      <a:lvl1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66105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marL="732210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marL="1098315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marL="1464421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marL="1830526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marL="2196631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marL="2562736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marL="2928841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marL="3294946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7AA91-B455-B94B-824E-8318E70AB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19900-0DEC-DE43-9224-9635826FAE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4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250" b="1" i="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44" y="3264119"/>
            <a:ext cx="8147097" cy="1200329"/>
          </a:xfrm>
        </p:spPr>
        <p:txBody>
          <a:bodyPr>
            <a:spAutoFit/>
          </a:bodyPr>
          <a:lstStyle/>
          <a:p>
            <a:r>
              <a:rPr lang="fr-FR" dirty="0"/>
              <a:t>Daren Heyland, MD, </a:t>
            </a:r>
            <a:r>
              <a:rPr lang="fr-FR" dirty="0" err="1"/>
              <a:t>MSc</a:t>
            </a:r>
            <a:r>
              <a:rPr lang="fr-FR" dirty="0"/>
              <a:t>.</a:t>
            </a:r>
          </a:p>
          <a:p>
            <a:r>
              <a:rPr lang="en-US" sz="1600" b="0" dirty="0"/>
              <a:t>Professor of Medicine</a:t>
            </a:r>
          </a:p>
          <a:p>
            <a:r>
              <a:rPr lang="en-US" sz="1600" b="0" dirty="0"/>
              <a:t>Queen’s University, Kingston General Hospital</a:t>
            </a:r>
          </a:p>
          <a:p>
            <a:r>
              <a:rPr lang="en-US" sz="1600" b="0" dirty="0"/>
              <a:t>Kingston, ON Canada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Using Ultrasound Technology to Measure Sarcopenia</a:t>
            </a:r>
            <a:endParaRPr lang="en-US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21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47996"/>
            <a:ext cx="8362950" cy="857250"/>
          </a:xfrm>
        </p:spPr>
        <p:txBody>
          <a:bodyPr/>
          <a:lstStyle/>
          <a:p>
            <a:r>
              <a:rPr lang="en-US" u="sng" dirty="0">
                <a:latin typeface="Arial Regular"/>
              </a:rPr>
              <a:t>VALID</a:t>
            </a:r>
            <a:r>
              <a:rPr lang="en-US" dirty="0">
                <a:latin typeface="Arial Regular"/>
              </a:rPr>
              <a:t>ation of bedside </a:t>
            </a:r>
            <a:r>
              <a:rPr lang="en-US" u="sng" dirty="0">
                <a:latin typeface="Arial Regular"/>
              </a:rPr>
              <a:t>U</a:t>
            </a:r>
            <a:r>
              <a:rPr lang="en-US" dirty="0">
                <a:latin typeface="Arial Regular"/>
              </a:rPr>
              <a:t>ltrasound of </a:t>
            </a:r>
            <a:r>
              <a:rPr lang="en-US" u="sng" dirty="0">
                <a:latin typeface="Arial Regular"/>
              </a:rPr>
              <a:t>M</a:t>
            </a:r>
            <a:r>
              <a:rPr lang="en-US" dirty="0">
                <a:latin typeface="Arial Regular"/>
              </a:rPr>
              <a:t>uscle layer thickness of the quadriceps in the critically ill patient: The VALIDUM Study</a:t>
            </a:r>
            <a:r>
              <a:rPr lang="en-CA" dirty="0">
                <a:latin typeface="Arial Regular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728" y="1092810"/>
            <a:ext cx="7468772" cy="30563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 critically ill population, we aim to:</a:t>
            </a:r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Evaluate intra- and (inter-) rater reliability of using ultrasound to measure QMLT</a:t>
            </a:r>
            <a:r>
              <a:rPr lang="en-CA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Compare US-based quadriceps muscle layer thickness (QMLT) with L3 skeletal muscle cross-sectional area using CT. </a:t>
            </a:r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Develop and validate a regression equation that uses QMLT acquired by ultrasound to predict whole body muscle mass estimated by CT</a:t>
            </a:r>
            <a:endParaRPr lang="en-CA" dirty="0"/>
          </a:p>
          <a:p>
            <a:pPr marL="342900" indent="-342900">
              <a:buFont typeface="+mj-lt"/>
              <a:buAutoNum type="arabicPeriod"/>
            </a:pPr>
            <a:endParaRPr lang="en-CA" sz="1763" dirty="0"/>
          </a:p>
        </p:txBody>
      </p:sp>
    </p:spTree>
    <p:extLst>
      <p:ext uri="{BB962C8B-B14F-4D97-AF65-F5344CB8AC3E}">
        <p14:creationId xmlns:p14="http://schemas.microsoft.com/office/powerpoint/2010/main" val="21048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206" y="19522"/>
            <a:ext cx="7772400" cy="857250"/>
          </a:xfrm>
        </p:spPr>
        <p:txBody>
          <a:bodyPr/>
          <a:lstStyle/>
          <a:p>
            <a:r>
              <a:rPr lang="en-US" sz="2400" dirty="0" smtClean="0">
                <a:latin typeface="Arial Regular"/>
              </a:rPr>
              <a:t>4- point Method</a:t>
            </a:r>
            <a:endParaRPr lang="en-US" sz="2400" dirty="0">
              <a:latin typeface="Arial Regular"/>
            </a:endParaRPr>
          </a:p>
        </p:txBody>
      </p:sp>
      <p:pic>
        <p:nvPicPr>
          <p:cNvPr id="4" name="Content Placeholder 1" descr="landmark us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28426" r="24122" b="23271"/>
          <a:stretch/>
        </p:blipFill>
        <p:spPr>
          <a:xfrm>
            <a:off x="1339098" y="1182291"/>
            <a:ext cx="4111229" cy="36004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856" r="951" b="23672"/>
          <a:stretch/>
        </p:blipFill>
        <p:spPr>
          <a:xfrm>
            <a:off x="5653800" y="1640812"/>
            <a:ext cx="2222393" cy="171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7632" y="4047574"/>
            <a:ext cx="2540311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 err="1"/>
              <a:t>Tillquist</a:t>
            </a:r>
            <a:r>
              <a:rPr lang="en-US" sz="1350" dirty="0"/>
              <a:t> et al JPEN 2013</a:t>
            </a:r>
          </a:p>
          <a:p>
            <a:r>
              <a:rPr lang="en-US" sz="1350" dirty="0" err="1"/>
              <a:t>Gruther</a:t>
            </a:r>
            <a:r>
              <a:rPr lang="en-US" sz="1350" dirty="0"/>
              <a:t> et al. J </a:t>
            </a:r>
            <a:r>
              <a:rPr lang="en-US" sz="1350" dirty="0" err="1"/>
              <a:t>Rehabil</a:t>
            </a:r>
            <a:r>
              <a:rPr lang="en-US" sz="1350" dirty="0"/>
              <a:t> Med 2008</a:t>
            </a:r>
          </a:p>
          <a:p>
            <a:r>
              <a:rPr lang="en-US" sz="1350" dirty="0"/>
              <a:t>Campbell et al. AJCN 1995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3800" y="3551013"/>
            <a:ext cx="237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Maximal compression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44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Arial Regular"/>
              </a:rPr>
              <a:t>Study Design and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Prospective, observational study</a:t>
            </a:r>
          </a:p>
          <a:p>
            <a:r>
              <a:rPr lang="en-US" sz="2000" dirty="0"/>
              <a:t>Heterogeneous population of ICU inpatients</a:t>
            </a:r>
          </a:p>
          <a:p>
            <a:r>
              <a:rPr lang="en-US" sz="2000" dirty="0"/>
              <a:t>US performed within 72 </a:t>
            </a:r>
            <a:r>
              <a:rPr lang="en-US" sz="2000" dirty="0" err="1"/>
              <a:t>hrs</a:t>
            </a:r>
            <a:r>
              <a:rPr lang="en-US" sz="2000" dirty="0"/>
              <a:t> of CT scan</a:t>
            </a:r>
          </a:p>
          <a:p>
            <a:r>
              <a:rPr lang="en-US" sz="2000" dirty="0"/>
              <a:t>Inclusion Criteria:</a:t>
            </a:r>
          </a:p>
          <a:p>
            <a:pPr lvl="1"/>
            <a:r>
              <a:rPr lang="en-US" sz="1600" dirty="0"/>
              <a:t>Abdominal CT scan performed for clinical reasons &lt;24 </a:t>
            </a:r>
            <a:r>
              <a:rPr lang="en-US" sz="1600" dirty="0" err="1"/>
              <a:t>hrs</a:t>
            </a:r>
            <a:r>
              <a:rPr lang="en-US" sz="1600" dirty="0"/>
              <a:t> before or &lt;72 </a:t>
            </a:r>
            <a:r>
              <a:rPr lang="en-US" sz="1600" dirty="0" err="1"/>
              <a:t>hrs</a:t>
            </a:r>
            <a:r>
              <a:rPr lang="en-US" sz="1600" dirty="0"/>
              <a:t> after ICU admission</a:t>
            </a:r>
          </a:p>
          <a:p>
            <a:r>
              <a:rPr lang="en-US" sz="2000" dirty="0"/>
              <a:t>Exclusion Criteria:</a:t>
            </a:r>
          </a:p>
          <a:p>
            <a:pPr lvl="1"/>
            <a:r>
              <a:rPr lang="en-US" sz="1600" dirty="0"/>
              <a:t>Moribund patients with devastating injuries and not expected to survive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661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24" y="0"/>
            <a:ext cx="6451401" cy="857250"/>
          </a:xfrm>
        </p:spPr>
        <p:txBody>
          <a:bodyPr/>
          <a:lstStyle/>
          <a:p>
            <a:r>
              <a:rPr lang="en-US" sz="2700" dirty="0">
                <a:latin typeface="Arial Regular"/>
              </a:rPr>
              <a:t>Participant Characteristics (n=149)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36450"/>
              </p:ext>
            </p:extLst>
          </p:nvPr>
        </p:nvGraphicFramePr>
        <p:xfrm>
          <a:off x="323255" y="948663"/>
          <a:ext cx="4239220" cy="2511431"/>
        </p:xfrm>
        <a:graphic>
          <a:graphicData uri="http://schemas.openxmlformats.org/drawingml/2006/table">
            <a:tbl>
              <a:tblPr firstRow="1" firstCol="1" bandRow="1"/>
              <a:tblGrid>
                <a:gridCol w="26225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66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8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Characteristics</a:t>
                      </a:r>
                      <a:endParaRPr lang="en-CA" sz="1100" dirty="0">
                        <a:solidFill>
                          <a:schemeClr val="bg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All patients</a:t>
                      </a:r>
                      <a:endParaRPr lang="en-CA" sz="1100" dirty="0">
                        <a:solidFill>
                          <a:schemeClr val="bg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(n=149)</a:t>
                      </a:r>
                      <a:endParaRPr lang="en-CA" sz="1100" dirty="0">
                        <a:solidFill>
                          <a:schemeClr val="bg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Age (years)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59±19 (18-96) 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Sex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 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Male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86 (57.7%)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BMI (kg/m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2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)*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29± 8 (17-57)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Underweight 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4 (2.7%)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Normal 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43 (28.9%)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Overweight 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46 (30.9%)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Obesity class I 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56 (37.6%)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APACHE II score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17± 8 ( 2-43)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SOFA score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 5± 4 ( 0-18)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Charlson comorbidity index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 2± 2 ( 0- 7)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Functional comorbidity index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 1± 1 ( 0- 4)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984650"/>
              </p:ext>
            </p:extLst>
          </p:nvPr>
        </p:nvGraphicFramePr>
        <p:xfrm>
          <a:off x="4714875" y="948663"/>
          <a:ext cx="4239220" cy="3049595"/>
        </p:xfrm>
        <a:graphic>
          <a:graphicData uri="http://schemas.openxmlformats.org/drawingml/2006/table">
            <a:tbl>
              <a:tblPr firstRow="1" firstCol="1" bandRow="1"/>
              <a:tblGrid>
                <a:gridCol w="26225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66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8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Characteristics</a:t>
                      </a:r>
                      <a:endParaRPr lang="en-CA" sz="1100" dirty="0">
                        <a:solidFill>
                          <a:schemeClr val="bg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All patients</a:t>
                      </a:r>
                      <a:endParaRPr lang="en-CA" sz="1100" dirty="0">
                        <a:solidFill>
                          <a:schemeClr val="bg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(n=149)</a:t>
                      </a:r>
                      <a:endParaRPr lang="en-CA" sz="1100" dirty="0">
                        <a:solidFill>
                          <a:schemeClr val="bg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Admission type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 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Medical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87 (58.4%)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Surgical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62 (41.6%)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Primary ICU admission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 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Cardiovascular/Vascular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16 (10.7%)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Respiratory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10 (6.7%)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Gastrointestinal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26 (17.4%)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Neurologic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6 (4.0%)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Sepsis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56 (37.6%)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Trauma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23 (15.4%)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Metabolic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1 (0.7%)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Hematologic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5 (3.4%)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Other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6 (4.0%)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ICU mortality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13 (8.7%)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1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Hospital mortality </a:t>
                      </a:r>
                      <a:endParaRPr lang="en-CA" sz="110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Regular"/>
                          <a:ea typeface="SimSun" panose="02010600030101010101" pitchFamily="2" charset="-122"/>
                        </a:rPr>
                        <a:t>17 (11.4%)</a:t>
                      </a:r>
                      <a:endParaRPr lang="en-CA" sz="1100" dirty="0">
                        <a:solidFill>
                          <a:schemeClr val="tx1"/>
                        </a:solidFill>
                        <a:effectLst/>
                        <a:latin typeface="Arial Regular"/>
                        <a:ea typeface="SimSun" panose="02010600030101010101" pitchFamily="2" charset="-122"/>
                      </a:endParaRPr>
                    </a:p>
                  </a:txBody>
                  <a:tcPr marL="36869" marR="36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6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2400" dirty="0">
                <a:latin typeface="Arial Regular"/>
              </a:rPr>
              <a:t>Descriptive Summary of CT Skeletal Muscle Mass and QMLT by Sex and 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437" y="3904781"/>
            <a:ext cx="7486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 Regular"/>
              </a:rPr>
              <a:t>50% prevalence of low muscularity defined by CT Threshold of </a:t>
            </a:r>
            <a:r>
              <a:rPr lang="en-CA" sz="1500" b="1" dirty="0">
                <a:latin typeface="Arial Regular"/>
              </a:rPr>
              <a:t> &lt;55.4 cm</a:t>
            </a:r>
            <a:r>
              <a:rPr lang="en-CA" sz="1500" b="1" baseline="30000" dirty="0">
                <a:latin typeface="Arial Regular"/>
              </a:rPr>
              <a:t>2</a:t>
            </a:r>
            <a:r>
              <a:rPr lang="en-CA" sz="1500" b="1" dirty="0">
                <a:latin typeface="Arial Regular"/>
              </a:rPr>
              <a:t>/m</a:t>
            </a:r>
            <a:r>
              <a:rPr lang="en-CA" sz="1500" b="1" baseline="30000" dirty="0">
                <a:latin typeface="Arial Regular"/>
              </a:rPr>
              <a:t>2</a:t>
            </a:r>
            <a:r>
              <a:rPr lang="en-CA" sz="1500" b="1" dirty="0">
                <a:latin typeface="Arial Regular"/>
              </a:rPr>
              <a:t> for males and &lt;38.9 cm</a:t>
            </a:r>
            <a:r>
              <a:rPr lang="en-CA" sz="1500" b="1" baseline="30000" dirty="0">
                <a:latin typeface="Arial Regular"/>
              </a:rPr>
              <a:t>2</a:t>
            </a:r>
            <a:r>
              <a:rPr lang="en-CA" sz="1500" b="1" dirty="0">
                <a:latin typeface="Arial Regular"/>
              </a:rPr>
              <a:t>/m</a:t>
            </a:r>
            <a:r>
              <a:rPr lang="en-CA" sz="1500" b="1" baseline="30000" dirty="0">
                <a:latin typeface="Arial Regular"/>
              </a:rPr>
              <a:t>2</a:t>
            </a:r>
            <a:r>
              <a:rPr lang="en-CA" sz="1500" b="1" dirty="0">
                <a:latin typeface="Arial Regular"/>
              </a:rPr>
              <a:t> for females</a:t>
            </a:r>
            <a:endParaRPr lang="en-US" sz="1500" dirty="0">
              <a:latin typeface="Arial Regular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719196"/>
              </p:ext>
            </p:extLst>
          </p:nvPr>
        </p:nvGraphicFramePr>
        <p:xfrm>
          <a:off x="552450" y="1353256"/>
          <a:ext cx="8048624" cy="227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="" xmlns:a16="http://schemas.microsoft.com/office/drawing/2014/main" val="341497987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295974493"/>
                    </a:ext>
                  </a:extLst>
                </a:gridCol>
                <a:gridCol w="942975">
                  <a:extLst>
                    <a:ext uri="{9D8B030D-6E8A-4147-A177-3AD203B41FA5}">
                      <a16:colId xmlns="" xmlns:a16="http://schemas.microsoft.com/office/drawing/2014/main" val="879256978"/>
                    </a:ext>
                  </a:extLst>
                </a:gridCol>
                <a:gridCol w="1009650">
                  <a:extLst>
                    <a:ext uri="{9D8B030D-6E8A-4147-A177-3AD203B41FA5}">
                      <a16:colId xmlns="" xmlns:a16="http://schemas.microsoft.com/office/drawing/2014/main" val="437243966"/>
                    </a:ext>
                  </a:extLst>
                </a:gridCol>
                <a:gridCol w="847725">
                  <a:extLst>
                    <a:ext uri="{9D8B030D-6E8A-4147-A177-3AD203B41FA5}">
                      <a16:colId xmlns="" xmlns:a16="http://schemas.microsoft.com/office/drawing/2014/main" val="3349098972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1187044396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2856709335"/>
                    </a:ext>
                  </a:extLst>
                </a:gridCol>
                <a:gridCol w="838199">
                  <a:extLst>
                    <a:ext uri="{9D8B030D-6E8A-4147-A177-3AD203B41FA5}">
                      <a16:colId xmlns="" xmlns:a16="http://schemas.microsoft.com/office/drawing/2014/main" val="1552788858"/>
                    </a:ext>
                  </a:extLst>
                </a:gridCol>
              </a:tblGrid>
              <a:tr h="613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Measurement Mean ±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All patients</a:t>
                      </a:r>
                    </a:p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(n=149)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Males </a:t>
                      </a:r>
                    </a:p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(n=86)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Females</a:t>
                      </a:r>
                    </a:p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(n=63)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p-value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Young </a:t>
                      </a:r>
                    </a:p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(&lt;65</a:t>
                      </a:r>
                      <a:r>
                        <a:rPr lang="en-US" sz="1100" b="1" baseline="0" dirty="0">
                          <a:latin typeface="Arial Regular"/>
                        </a:rPr>
                        <a:t> years)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Arial Regular"/>
                        </a:rPr>
                        <a:t>(n=81)</a:t>
                      </a:r>
                      <a:endParaRPr lang="en-US" sz="1100" b="1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Elderly</a:t>
                      </a:r>
                    </a:p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(</a:t>
                      </a:r>
                      <a:r>
                        <a:rPr lang="en-US" sz="1100" b="1" u="sng" dirty="0">
                          <a:latin typeface="Arial Regular"/>
                        </a:rPr>
                        <a:t>&gt;</a:t>
                      </a:r>
                      <a:r>
                        <a:rPr lang="en-US" sz="1100" b="1" u="none" dirty="0">
                          <a:latin typeface="Arial Regular"/>
                        </a:rPr>
                        <a:t>65</a:t>
                      </a:r>
                      <a:r>
                        <a:rPr lang="en-US" sz="1100" b="1" u="none" baseline="0" dirty="0">
                          <a:latin typeface="Arial Regular"/>
                        </a:rPr>
                        <a:t> years)</a:t>
                      </a:r>
                    </a:p>
                    <a:p>
                      <a:pPr algn="ctr"/>
                      <a:r>
                        <a:rPr lang="en-US" sz="1100" b="1" u="none" baseline="0" dirty="0">
                          <a:latin typeface="Arial Regular"/>
                        </a:rPr>
                        <a:t>(n=68)</a:t>
                      </a:r>
                      <a:endParaRPr lang="en-US" sz="1100" b="1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Regular"/>
                        </a:rPr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1538509"/>
                  </a:ext>
                </a:extLst>
              </a:tr>
              <a:tr h="414103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 Regular"/>
                        </a:rPr>
                        <a:t>Skeletal</a:t>
                      </a:r>
                      <a:r>
                        <a:rPr lang="en-US" sz="1100" baseline="0" dirty="0">
                          <a:latin typeface="Arial Regular"/>
                        </a:rPr>
                        <a:t> muscle index (cm</a:t>
                      </a:r>
                      <a:r>
                        <a:rPr lang="en-US" sz="1100" baseline="30000" dirty="0"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latin typeface="Arial Regular"/>
                        </a:rPr>
                        <a:t>m</a:t>
                      </a:r>
                      <a:r>
                        <a:rPr lang="en-US" sz="1100" baseline="30000" dirty="0"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latin typeface="Arial Regular"/>
                        </a:rPr>
                        <a:t>)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49.0±13.6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55.1±13.2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40.6±9.1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53.0±14.8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44.1±10.3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7063878"/>
                  </a:ext>
                </a:extLst>
              </a:tr>
              <a:tr h="576786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 Regular"/>
                        </a:rPr>
                        <a:t>Skeletal</a:t>
                      </a:r>
                      <a:r>
                        <a:rPr lang="en-US" sz="1100" baseline="0" dirty="0">
                          <a:latin typeface="Arial Regular"/>
                        </a:rPr>
                        <a:t> muscle cross sectional area (cm</a:t>
                      </a:r>
                      <a:r>
                        <a:rPr lang="en-US" sz="1100" baseline="30000" dirty="0"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latin typeface="Arial Regular"/>
                        </a:rPr>
                        <a:t>)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143.1±43.6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168.1±36.6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108.5±24.5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157.4±45.6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126.0±34.1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4336485"/>
                  </a:ext>
                </a:extLst>
              </a:tr>
              <a:tr h="325364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 Regular"/>
                        </a:rPr>
                        <a:t>Left QMLT (cm)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1.3±0.6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1.5±0.6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1.1±0.6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1.4±0.7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1.2±0.5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82121541"/>
                  </a:ext>
                </a:extLst>
              </a:tr>
              <a:tr h="313934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Arial Regular"/>
                        </a:rPr>
                        <a:t>Right QMLT (cm)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1.3.±0.6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Regular"/>
                        </a:rPr>
                        <a:t>1.5±0.7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1.1±0.6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1.4±0.7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1.3±0.6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25168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3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8520"/>
            <a:ext cx="8391525" cy="857250"/>
          </a:xfrm>
        </p:spPr>
        <p:txBody>
          <a:bodyPr/>
          <a:lstStyle/>
          <a:p>
            <a:r>
              <a:rPr lang="en-US" sz="2000" dirty="0">
                <a:latin typeface="Arial Regular"/>
              </a:rPr>
              <a:t>Association Between CT Skeletal Muscle CSA and US QMLT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95784" y="1239588"/>
          <a:ext cx="4005067" cy="3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Document" r:id="rId4" imgW="5943600" imgH="4457700" progId="Word.Document.12">
                  <p:embed/>
                </p:oleObj>
              </mc:Choice>
              <mc:Fallback>
                <p:oleObj name="Document" r:id="rId4" imgW="5943600" imgH="44577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5784" y="1239588"/>
                        <a:ext cx="4005067" cy="300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10110" y="4267454"/>
            <a:ext cx="3797896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Pearson correlation coefficient=0.45</a:t>
            </a:r>
          </a:p>
          <a:p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&lt;0.0001</a:t>
            </a:r>
          </a:p>
        </p:txBody>
      </p:sp>
    </p:spTree>
    <p:extLst>
      <p:ext uri="{BB962C8B-B14F-4D97-AF65-F5344CB8AC3E}">
        <p14:creationId xmlns:p14="http://schemas.microsoft.com/office/powerpoint/2010/main" val="8334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400" dirty="0">
                <a:latin typeface="Arial Regular"/>
              </a:rPr>
              <a:t>Ability of QMLT to Predict Low CT Skeletal Muscle Index and CSA by Logistic Regression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659388"/>
              </p:ext>
            </p:extLst>
          </p:nvPr>
        </p:nvGraphicFramePr>
        <p:xfrm>
          <a:off x="1015288" y="1074961"/>
          <a:ext cx="6362703" cy="3373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932">
                  <a:extLst>
                    <a:ext uri="{9D8B030D-6E8A-4147-A177-3AD203B41FA5}">
                      <a16:colId xmlns="" xmlns:a16="http://schemas.microsoft.com/office/drawing/2014/main" val="3941683179"/>
                    </a:ext>
                  </a:extLst>
                </a:gridCol>
                <a:gridCol w="865055">
                  <a:extLst>
                    <a:ext uri="{9D8B030D-6E8A-4147-A177-3AD203B41FA5}">
                      <a16:colId xmlns="" xmlns:a16="http://schemas.microsoft.com/office/drawing/2014/main" val="1857085478"/>
                    </a:ext>
                  </a:extLst>
                </a:gridCol>
                <a:gridCol w="1487569">
                  <a:extLst>
                    <a:ext uri="{9D8B030D-6E8A-4147-A177-3AD203B41FA5}">
                      <a16:colId xmlns="" xmlns:a16="http://schemas.microsoft.com/office/drawing/2014/main" val="1519535865"/>
                    </a:ext>
                  </a:extLst>
                </a:gridCol>
                <a:gridCol w="605900">
                  <a:extLst>
                    <a:ext uri="{9D8B030D-6E8A-4147-A177-3AD203B41FA5}">
                      <a16:colId xmlns="" xmlns:a16="http://schemas.microsoft.com/office/drawing/2014/main" val="1676530426"/>
                    </a:ext>
                  </a:extLst>
                </a:gridCol>
                <a:gridCol w="854984">
                  <a:extLst>
                    <a:ext uri="{9D8B030D-6E8A-4147-A177-3AD203B41FA5}">
                      <a16:colId xmlns="" xmlns:a16="http://schemas.microsoft.com/office/drawing/2014/main" val="1055081477"/>
                    </a:ext>
                  </a:extLst>
                </a:gridCol>
                <a:gridCol w="705263">
                  <a:extLst>
                    <a:ext uri="{9D8B030D-6E8A-4147-A177-3AD203B41FA5}">
                      <a16:colId xmlns="" xmlns:a16="http://schemas.microsoft.com/office/drawing/2014/main" val="960981660"/>
                    </a:ext>
                  </a:extLst>
                </a:gridCol>
              </a:tblGrid>
              <a:tr h="53839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Low MM/n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Predictors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latin typeface="Arial Regular"/>
                        </a:rPr>
                        <a:t>P</a:t>
                      </a:r>
                      <a:r>
                        <a:rPr lang="en-US" sz="1100" dirty="0">
                          <a:latin typeface="Arial Regular"/>
                        </a:rPr>
                        <a:t>-value</a:t>
                      </a:r>
                      <a:r>
                        <a:rPr lang="en-US" sz="1100" baseline="0" dirty="0">
                          <a:latin typeface="Arial Regular"/>
                        </a:rPr>
                        <a:t> model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latin typeface="Arial Regular"/>
                        </a:rPr>
                        <a:t>P</a:t>
                      </a:r>
                      <a:r>
                        <a:rPr lang="en-US" sz="1100" dirty="0">
                          <a:latin typeface="Arial Regular"/>
                        </a:rPr>
                        <a:t>-value QMLT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3592212"/>
                  </a:ext>
                </a:extLst>
              </a:tr>
              <a:tr h="23689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Low</a:t>
                      </a:r>
                      <a:r>
                        <a:rPr lang="en-US" sz="1100" baseline="0" dirty="0">
                          <a:latin typeface="Arial Regular"/>
                        </a:rPr>
                        <a:t> muscle index**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74/149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QMLT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1888702"/>
                  </a:ext>
                </a:extLst>
              </a:tr>
              <a:tr h="23689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Regular"/>
                        </a:rPr>
                        <a:t>Low</a:t>
                      </a:r>
                      <a:r>
                        <a:rPr lang="en-US" sz="1100" baseline="0" dirty="0">
                          <a:latin typeface="Arial Regular"/>
                        </a:rPr>
                        <a:t> muscle index**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74/149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covariates*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0700926"/>
                  </a:ext>
                </a:extLst>
              </a:tr>
              <a:tr h="23689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Regular"/>
                        </a:rPr>
                        <a:t>Low</a:t>
                      </a:r>
                      <a:r>
                        <a:rPr lang="en-US" sz="1100" baseline="0" dirty="0">
                          <a:latin typeface="Arial Regular"/>
                        </a:rPr>
                        <a:t> muscle index**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74/149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covariates + QMLT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0.759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5696245"/>
                  </a:ext>
                </a:extLst>
              </a:tr>
              <a:tr h="23689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Regular"/>
                        </a:rPr>
                        <a:t>Low</a:t>
                      </a:r>
                      <a:r>
                        <a:rPr lang="en-US" sz="1100" baseline="0" dirty="0">
                          <a:latin typeface="Arial Regular"/>
                        </a:rPr>
                        <a:t> muscle area***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86/149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QMLT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0.666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20148267"/>
                  </a:ext>
                </a:extLst>
              </a:tr>
              <a:tr h="30569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Regular"/>
                        </a:rPr>
                        <a:t>Low</a:t>
                      </a:r>
                      <a:r>
                        <a:rPr lang="en-US" sz="1100" baseline="0" dirty="0">
                          <a:latin typeface="Arial Regular"/>
                        </a:rPr>
                        <a:t> muscle area***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86/149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covariates*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0.724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0456545"/>
                  </a:ext>
                </a:extLst>
              </a:tr>
              <a:tr h="39591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 Regular"/>
                        </a:rPr>
                        <a:t>Low</a:t>
                      </a:r>
                      <a:r>
                        <a:rPr lang="en-US" sz="1100" baseline="0" dirty="0">
                          <a:latin typeface="Arial Regular"/>
                        </a:rPr>
                        <a:t> muscle area***</a:t>
                      </a:r>
                      <a:endParaRPr lang="en-US" sz="1100" dirty="0">
                        <a:latin typeface="Arial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86/149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covariates + QMLT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&lt;0.0001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 Regular"/>
                        </a:rPr>
                        <a:t>0.0047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1797054"/>
                  </a:ext>
                </a:extLst>
              </a:tr>
              <a:tr h="395910">
                <a:tc gridSpan="6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 Regular"/>
                        </a:rPr>
                        <a:t>*Covariates are: age (linear), sex (binary), BMI (linear),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Arial Regular"/>
                        </a:rPr>
                        <a:t>Charlson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 Regular"/>
                        </a:rPr>
                        <a:t> comorbidity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 index (linear) and admission type (binary).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**Low muscle index is defined as &lt;55.4 cm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/m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 for males and &lt;38.9 cm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/m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latin typeface="Arial Regular"/>
                        </a:rPr>
                        <a:t>2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 for females.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 Regular"/>
                        </a:rPr>
                        <a:t>***Low muscle area is defined at &lt;170cm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latin typeface="Arial Regular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 Regular"/>
                        </a:rPr>
                        <a:t> for males and &lt;110 cm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  <a:latin typeface="Arial Regular"/>
                        </a:rPr>
                        <a:t>2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 Regular"/>
                        </a:rPr>
                        <a:t> for females.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Variance inflation factor for QMLT in model with all covariates is 1.2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Arial Regular"/>
                        </a:rPr>
                        <a:t>NA – not applicable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 Regular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Arial Regular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Arial Regular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Arial Regular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Arial Regular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Arial Regular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881656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12894" y="2409825"/>
            <a:ext cx="6849956" cy="88582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428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Probability of low muscle mass calculator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3" y="847165"/>
            <a:ext cx="5354833" cy="37766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D89-1BF2-7847-A31D-1017BCBB9D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08562" y="4324709"/>
            <a:ext cx="338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Available on www.criticalcarenutrition.com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4186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13" y="1133183"/>
            <a:ext cx="8296488" cy="25372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9184" y="51208"/>
            <a:ext cx="6400816" cy="722516"/>
          </a:xfrm>
        </p:spPr>
        <p:txBody>
          <a:bodyPr/>
          <a:lstStyle/>
          <a:p>
            <a:r>
              <a:rPr lang="en-US" dirty="0" smtClean="0"/>
              <a:t>Evaluation of different ultrasound protocols against DXA in Healthy volunteers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1112" y="4581486"/>
            <a:ext cx="21180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Paris et al JCSM </a:t>
            </a:r>
            <a:r>
              <a:rPr lang="en-US" sz="1350" dirty="0" smtClean="0"/>
              <a:t>April 2017  </a:t>
            </a:r>
            <a:endParaRPr lang="en-US" sz="1350" dirty="0"/>
          </a:p>
        </p:txBody>
      </p:sp>
      <p:sp>
        <p:nvSpPr>
          <p:cNvPr id="2" name="TextBox 1"/>
          <p:cNvSpPr txBox="1"/>
          <p:nvPr/>
        </p:nvSpPr>
        <p:spPr>
          <a:xfrm>
            <a:off x="2603419" y="3913865"/>
            <a:ext cx="411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Minimal compression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Applicability to ICU patient (edema)?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3107838" y="2417831"/>
            <a:ext cx="1071475" cy="53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R2=0.82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7244382" y="2300960"/>
            <a:ext cx="1071475" cy="53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R2=0.66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21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9184" y="51208"/>
            <a:ext cx="6400816" cy="722516"/>
          </a:xfrm>
        </p:spPr>
        <p:txBody>
          <a:bodyPr/>
          <a:lstStyle/>
          <a:p>
            <a:r>
              <a:rPr lang="en-US" dirty="0" smtClean="0"/>
              <a:t>Evaluation of different ultrasound protocols against DXA in Healthy volunteers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679" y="1398266"/>
            <a:ext cx="86344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Compared 9-protocol to DXA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four-site </a:t>
            </a:r>
            <a:r>
              <a:rPr lang="en-CA" dirty="0"/>
              <a:t>protocol </a:t>
            </a:r>
            <a:r>
              <a:rPr lang="en-CA" dirty="0" smtClean="0"/>
              <a:t>was strongly </a:t>
            </a:r>
            <a:r>
              <a:rPr lang="en-CA" dirty="0"/>
              <a:t>associated with appendicular lean tissue mass</a:t>
            </a:r>
          </a:p>
          <a:p>
            <a:r>
              <a:rPr lang="en-CA" dirty="0"/>
              <a:t>(R2 = 0.72</a:t>
            </a:r>
            <a:r>
              <a:rPr lang="en-CA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Using regression models, demonstrated that </a:t>
            </a:r>
            <a:r>
              <a:rPr lang="en-US" dirty="0"/>
              <a:t>a 5-site </a:t>
            </a:r>
            <a:r>
              <a:rPr lang="en-US" dirty="0" smtClean="0"/>
              <a:t>(upper anterior arm, 4 lower limb)</a:t>
            </a:r>
          </a:p>
          <a:p>
            <a:r>
              <a:rPr lang="en-US" dirty="0"/>
              <a:t>	</a:t>
            </a:r>
            <a:r>
              <a:rPr lang="en-US" dirty="0" smtClean="0"/>
              <a:t>protocol </a:t>
            </a:r>
            <a:r>
              <a:rPr lang="en-US" dirty="0"/>
              <a:t>+ age + sex: r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dirty="0" smtClean="0"/>
              <a:t>0.91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Applicability to ICU patient?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49" y="2603737"/>
            <a:ext cx="2230201" cy="201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14546" y="4615146"/>
            <a:ext cx="21180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Paris et al </a:t>
            </a:r>
            <a:r>
              <a:rPr lang="en-US" sz="1350" dirty="0" smtClean="0"/>
              <a:t>JCSM April 2017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28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228599" y="25597"/>
            <a:ext cx="8590031" cy="857250"/>
          </a:xfrm>
        </p:spPr>
        <p:txBody>
          <a:bodyPr/>
          <a:lstStyle/>
          <a:p>
            <a:r>
              <a:rPr lang="en-CA" altLang="en-US" sz="2400" dirty="0" smtClean="0">
                <a:latin typeface="Arial Regular"/>
              </a:rPr>
              <a:t>Why Diagnose sarcopenia (Low muscle mass) in the ICU?</a:t>
            </a:r>
            <a:endParaRPr lang="en-CA" altLang="en-US" dirty="0">
              <a:latin typeface="Arial Regular"/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729465" y="1059605"/>
            <a:ext cx="5970286" cy="3371850"/>
          </a:xfrm>
        </p:spPr>
        <p:txBody>
          <a:bodyPr/>
          <a:lstStyle/>
          <a:p>
            <a:r>
              <a:rPr lang="en-CA" altLang="en-US" dirty="0" err="1" smtClean="0"/>
              <a:t>Prognostically</a:t>
            </a:r>
            <a:r>
              <a:rPr lang="en-CA" altLang="en-US" dirty="0" smtClean="0"/>
              <a:t> important***</a:t>
            </a:r>
          </a:p>
          <a:p>
            <a:r>
              <a:rPr lang="en-CA" altLang="en-US" dirty="0"/>
              <a:t>Monitor outcomes of nutrition and </a:t>
            </a:r>
            <a:r>
              <a:rPr lang="en-CA" altLang="en-US" dirty="0" smtClean="0"/>
              <a:t>rehabilitation both clinically and research studies**</a:t>
            </a:r>
            <a:endParaRPr lang="en-CA" altLang="en-US" dirty="0"/>
          </a:p>
          <a:p>
            <a:r>
              <a:rPr lang="en-CA" altLang="en-US" dirty="0" smtClean="0"/>
              <a:t>Identification </a:t>
            </a:r>
            <a:r>
              <a:rPr lang="en-CA" altLang="en-US" dirty="0" smtClean="0"/>
              <a:t>of subgroup of patients who benefit the most from nutrition therapy*</a:t>
            </a:r>
          </a:p>
          <a:p>
            <a:r>
              <a:rPr lang="en-CA" altLang="en-US" dirty="0" smtClean="0"/>
              <a:t>Others?</a:t>
            </a:r>
          </a:p>
          <a:p>
            <a:endParaRPr lang="en-CA" altLang="en-US" dirty="0"/>
          </a:p>
          <a:p>
            <a:endParaRPr lang="en-CA" altLang="en-US" dirty="0" smtClean="0"/>
          </a:p>
          <a:p>
            <a:endParaRPr lang="en-CA" altLang="en-US" dirty="0"/>
          </a:p>
          <a:p>
            <a:endParaRPr lang="en-CA" altLang="en-US" dirty="0" smtClean="0"/>
          </a:p>
          <a:p>
            <a:pPr marL="0" indent="0">
              <a:buNone/>
            </a:pPr>
            <a:r>
              <a:rPr lang="en-CA" altLang="en-US" dirty="0" smtClean="0"/>
              <a:t>* Strength of evidence supporting the use</a:t>
            </a:r>
            <a:endParaRPr lang="en-CA" altLang="en-US" dirty="0"/>
          </a:p>
        </p:txBody>
      </p:sp>
      <p:pic>
        <p:nvPicPr>
          <p:cNvPr id="4" name="Picture 2" descr="Muscle 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9" b="23534"/>
          <a:stretch>
            <a:fillRect/>
          </a:stretch>
        </p:blipFill>
        <p:spPr bwMode="auto">
          <a:xfrm>
            <a:off x="5711532" y="2648098"/>
            <a:ext cx="197643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6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t="9523" r="29867" b="57423"/>
          <a:stretch/>
        </p:blipFill>
        <p:spPr>
          <a:xfrm>
            <a:off x="1707116" y="1018651"/>
            <a:ext cx="4932483" cy="2394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7116" y="3519099"/>
            <a:ext cx="5165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Mourtzakis</a:t>
            </a:r>
            <a:r>
              <a:rPr lang="en-US" sz="1350" dirty="0"/>
              <a:t>, Parry, Connolly, </a:t>
            </a:r>
            <a:r>
              <a:rPr lang="en-US" sz="1350" dirty="0" err="1"/>
              <a:t>Puthucheary</a:t>
            </a:r>
            <a:r>
              <a:rPr lang="en-US" sz="1350" dirty="0"/>
              <a:t>. </a:t>
            </a:r>
            <a:r>
              <a:rPr lang="en-US" sz="1350" i="1" dirty="0"/>
              <a:t>Ann Am </a:t>
            </a:r>
            <a:r>
              <a:rPr lang="en-US" sz="1350" i="1" dirty="0" err="1"/>
              <a:t>Thorac</a:t>
            </a:r>
            <a:r>
              <a:rPr lang="en-US" sz="1350" i="1" dirty="0"/>
              <a:t> Soc</a:t>
            </a:r>
            <a:r>
              <a:rPr lang="en-US" sz="1350" dirty="0"/>
              <a:t>. In Press.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494" y="1"/>
            <a:ext cx="7338501" cy="847164"/>
          </a:xfrm>
        </p:spPr>
        <p:txBody>
          <a:bodyPr/>
          <a:lstStyle/>
          <a:p>
            <a:r>
              <a:rPr lang="en-US" dirty="0" smtClean="0"/>
              <a:t>Quantifying Muscle with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5029200" y="4744850"/>
            <a:ext cx="43616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 err="1" smtClean="0">
                <a:solidFill>
                  <a:schemeClr val="tx1"/>
                </a:solidFill>
              </a:rPr>
              <a:t>Puthucheary</a:t>
            </a:r>
            <a:r>
              <a:rPr lang="en-US" altLang="en-US" sz="1200" dirty="0" smtClean="0">
                <a:solidFill>
                  <a:schemeClr val="tx1"/>
                </a:solidFill>
              </a:rPr>
              <a:t> JAMA </a:t>
            </a:r>
            <a:r>
              <a:rPr lang="en-US" altLang="en-US" sz="1200" dirty="0">
                <a:solidFill>
                  <a:schemeClr val="tx1"/>
                </a:solidFill>
              </a:rPr>
              <a:t>Published online Oct 9, 2013</a:t>
            </a:r>
          </a:p>
        </p:txBody>
      </p:sp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23" y="1531480"/>
            <a:ext cx="3114427" cy="297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42" y="1501714"/>
            <a:ext cx="3045459" cy="300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289184" y="51208"/>
            <a:ext cx="6400816" cy="722516"/>
          </a:xfrm>
        </p:spPr>
        <p:txBody>
          <a:bodyPr/>
          <a:lstStyle/>
          <a:p>
            <a:r>
              <a:rPr lang="en-US" dirty="0" smtClean="0"/>
              <a:t>Acute Skeletal Muscle Wasting in Critical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Rectus </a:t>
            </a:r>
            <a:r>
              <a:rPr lang="en-CA" b="0" dirty="0" err="1"/>
              <a:t>Femoris</a:t>
            </a:r>
            <a:r>
              <a:rPr lang="en-CA" b="0" dirty="0"/>
              <a:t> Cross-Sectional Area and </a:t>
            </a:r>
            <a:r>
              <a:rPr lang="en-CA" b="0" dirty="0" smtClean="0"/>
              <a:t>Muscle Layer </a:t>
            </a:r>
            <a:r>
              <a:rPr lang="en-CA" b="0" dirty="0"/>
              <a:t>Thickness: Comparative Markers of </a:t>
            </a:r>
            <a:r>
              <a:rPr lang="en-CA" b="0" dirty="0" smtClean="0"/>
              <a:t>Muscle Wasting </a:t>
            </a:r>
            <a:r>
              <a:rPr lang="en-CA" b="0" dirty="0"/>
              <a:t>and Weakness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D52-BCA4-4BD4-8BDF-5B32149556B5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31" y="970950"/>
            <a:ext cx="6852938" cy="320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4639" y="4572000"/>
            <a:ext cx="399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Puthucheary</a:t>
            </a:r>
            <a:r>
              <a:rPr lang="en-CA" dirty="0" smtClean="0"/>
              <a:t> </a:t>
            </a:r>
            <a:r>
              <a:rPr lang="en-CA" dirty="0" err="1" smtClean="0"/>
              <a:t>AmJRCCM</a:t>
            </a:r>
            <a:r>
              <a:rPr lang="en-CA" dirty="0" smtClean="0"/>
              <a:t> 2017;195:136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008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Quality vs. Quantity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D89-1BF2-7847-A31D-1017BCBB9D1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56" y="956040"/>
            <a:ext cx="8317688" cy="37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Heckmatt</a:t>
            </a:r>
            <a:r>
              <a:rPr lang="en-US" dirty="0" smtClean="0"/>
              <a:t> Grading Scale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43050"/>
            <a:ext cx="3305556" cy="3242393"/>
          </a:xfrm>
        </p:spPr>
      </p:pic>
      <p:sp>
        <p:nvSpPr>
          <p:cNvPr id="7" name="TextBox 6"/>
          <p:cNvSpPr txBox="1"/>
          <p:nvPr/>
        </p:nvSpPr>
        <p:spPr>
          <a:xfrm>
            <a:off x="5372100" y="1557962"/>
            <a:ext cx="245745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Grade 1: Predominantly dark muscle (M) with </a:t>
            </a:r>
            <a:r>
              <a:rPr lang="en-US" sz="1350" dirty="0" err="1"/>
              <a:t>subcu</a:t>
            </a:r>
            <a:r>
              <a:rPr lang="en-US" sz="1350" dirty="0"/>
              <a:t> fat (SC) and echogenic bone (B)</a:t>
            </a:r>
          </a:p>
          <a:p>
            <a:endParaRPr lang="en-US" sz="1350" dirty="0"/>
          </a:p>
          <a:p>
            <a:r>
              <a:rPr lang="en-US" sz="1350" dirty="0"/>
              <a:t>Grade 2: Increased echogenicity in the muscle, preserved bone reflection</a:t>
            </a:r>
          </a:p>
          <a:p>
            <a:endParaRPr lang="en-US" sz="1350" dirty="0"/>
          </a:p>
          <a:p>
            <a:r>
              <a:rPr lang="en-US" sz="1350" dirty="0"/>
              <a:t>Grade 3: Increased echogenicity with decreased bone reflection</a:t>
            </a:r>
          </a:p>
          <a:p>
            <a:endParaRPr lang="en-US" sz="1350" dirty="0"/>
          </a:p>
          <a:p>
            <a:r>
              <a:rPr lang="en-US" sz="1350" dirty="0"/>
              <a:t>Grade 4: Markedly increased echogenicity, absent bone reflection</a:t>
            </a:r>
          </a:p>
        </p:txBody>
      </p:sp>
    </p:spTree>
    <p:extLst>
      <p:ext uri="{BB962C8B-B14F-4D97-AF65-F5344CB8AC3E}">
        <p14:creationId xmlns:p14="http://schemas.microsoft.com/office/powerpoint/2010/main" val="32175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1800" b="0" dirty="0"/>
              <a:t>Ultrasonography in the intensive care setting can be used to </a:t>
            </a:r>
            <a:r>
              <a:rPr lang="en-CA" sz="1800" b="0" dirty="0" smtClean="0"/>
              <a:t>detect changes </a:t>
            </a:r>
            <a:r>
              <a:rPr lang="en-CA" sz="1800" b="0" dirty="0"/>
              <a:t>in the quality and quantity of muscle and is related to </a:t>
            </a:r>
            <a:r>
              <a:rPr lang="en-CA" sz="1800" b="0" dirty="0" smtClean="0"/>
              <a:t>muscle strength </a:t>
            </a:r>
            <a:r>
              <a:rPr lang="en-CA" sz="1800" b="0" dirty="0"/>
              <a:t>and function</a:t>
            </a:r>
            <a:endParaRPr lang="en-CA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 smtClean="0"/>
              <a:t>22 critically ill patients</a:t>
            </a:r>
          </a:p>
          <a:p>
            <a:r>
              <a:rPr lang="en-CA" sz="2000" dirty="0" smtClean="0"/>
              <a:t>US at baseline and then followed for functional capacity at ICU discharge</a:t>
            </a:r>
          </a:p>
          <a:p>
            <a:r>
              <a:rPr lang="en-CA" sz="2000" dirty="0"/>
              <a:t>There was a 30% reduction in vastus intermedius (VI) thickness</a:t>
            </a:r>
            <a:r>
              <a:rPr lang="en-CA" sz="2000" dirty="0" smtClean="0"/>
              <a:t>, rectus </a:t>
            </a:r>
            <a:r>
              <a:rPr lang="en-CA" sz="2000" dirty="0" err="1"/>
              <a:t>femoris</a:t>
            </a:r>
            <a:r>
              <a:rPr lang="en-CA" sz="2000" dirty="0"/>
              <a:t> (RF) thickness, and cross-sectional area within 10 days of admission. </a:t>
            </a:r>
            <a:endParaRPr lang="en-CA" sz="2000" dirty="0" smtClean="0"/>
          </a:p>
          <a:p>
            <a:r>
              <a:rPr lang="en-CA" sz="2000" dirty="0" smtClean="0"/>
              <a:t>Muscle </a:t>
            </a:r>
            <a:r>
              <a:rPr lang="en-CA" sz="2000" dirty="0"/>
              <a:t>echogenicity </a:t>
            </a:r>
            <a:r>
              <a:rPr lang="en-CA" sz="2000" dirty="0" smtClean="0"/>
              <a:t>scores increased </a:t>
            </a:r>
            <a:r>
              <a:rPr lang="en-CA" sz="2000" dirty="0"/>
              <a:t>for both RF and VI muscles by +12.7% and +25.5%, respectively (suggesting deterioration </a:t>
            </a:r>
            <a:r>
              <a:rPr lang="en-CA" sz="2000" dirty="0" smtClean="0"/>
              <a:t>in muscle </a:t>
            </a:r>
            <a:r>
              <a:rPr lang="en-CA" sz="2000" dirty="0"/>
              <a:t>quality)</a:t>
            </a:r>
            <a:r>
              <a:rPr lang="en-CA" dirty="0"/>
              <a:t>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D89-1BF2-7847-A31D-1017BCBB9D1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4649" y="4582597"/>
            <a:ext cx="19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Parry JCC 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696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1800" b="0" dirty="0"/>
              <a:t>Ultrasonography in the intensive care setting can be used </a:t>
            </a:r>
            <a:r>
              <a:rPr lang="en-CA" sz="1800" b="0"/>
              <a:t>to </a:t>
            </a:r>
            <a:r>
              <a:rPr lang="en-CA" sz="1800" b="0" smtClean="0"/>
              <a:t>detect changes </a:t>
            </a:r>
            <a:r>
              <a:rPr lang="en-CA" sz="1800" b="0" dirty="0"/>
              <a:t>in the quality and quantity of muscle and is related to </a:t>
            </a:r>
            <a:r>
              <a:rPr lang="en-CA" sz="1800" b="0" dirty="0" smtClean="0"/>
              <a:t>muscle strength </a:t>
            </a:r>
            <a:r>
              <a:rPr lang="en-CA" sz="1800" b="0" dirty="0"/>
              <a:t>and function</a:t>
            </a:r>
            <a:endParaRPr lang="en-C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6ED89-1BF2-7847-A31D-1017BCBB9D1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94" y="1719947"/>
            <a:ext cx="5643553" cy="1230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86" y="2983915"/>
            <a:ext cx="5765961" cy="701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38" y="3685723"/>
            <a:ext cx="5447769" cy="558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4649" y="4582597"/>
            <a:ext cx="19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Parry JCC 2015</a:t>
            </a:r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Changes in thickness more predictive than loss of CSA??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5121762" y="2401001"/>
            <a:ext cx="1385625" cy="2008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36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688" y="5138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Longitudinal changes in </a:t>
            </a:r>
            <a:r>
              <a:rPr lang="en-AU" sz="2400" b="1" dirty="0" smtClean="0">
                <a:solidFill>
                  <a:schemeClr val="bg1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quadriceps thickness &amp; </a:t>
            </a:r>
            <a:r>
              <a:rPr lang="en-AU" sz="2400" b="1" dirty="0">
                <a:solidFill>
                  <a:schemeClr val="bg1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impact on self-reported physical function following traumatic brain injury  </a:t>
            </a:r>
            <a:endParaRPr lang="en-AU" sz="2400" dirty="0">
              <a:solidFill>
                <a:schemeClr val="bg1"/>
              </a:solidFill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1211433"/>
            <a:ext cx="6680680" cy="3502491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31018" y="4676836"/>
            <a:ext cx="3366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 smtClean="0"/>
              <a:t>Chapple  CCR 2017 (in press)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9773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329613"/>
            <a:ext cx="6480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AU" sz="2100" dirty="0" smtClean="0">
                <a:latin typeface="Times New Roman"/>
                <a:cs typeface="Times New Roman"/>
              </a:rPr>
              <a:t>Positive correlation with:</a:t>
            </a:r>
          </a:p>
          <a:p>
            <a:pPr marL="800100" lvl="1" indent="-342900" algn="just">
              <a:buFont typeface="Arial"/>
              <a:buChar char="•"/>
            </a:pPr>
            <a:r>
              <a:rPr lang="en-AU" sz="2100" dirty="0" smtClean="0">
                <a:latin typeface="Times New Roman"/>
                <a:cs typeface="Times New Roman"/>
              </a:rPr>
              <a:t>SF-36 </a:t>
            </a:r>
            <a:r>
              <a:rPr lang="en-AU" sz="2100" dirty="0">
                <a:latin typeface="Times New Roman"/>
                <a:cs typeface="Times New Roman"/>
              </a:rPr>
              <a:t>physical component summary score at 3-months </a:t>
            </a:r>
            <a:r>
              <a:rPr lang="en-AU" sz="2100" dirty="0" smtClean="0">
                <a:latin typeface="Times New Roman"/>
                <a:cs typeface="Times New Roman"/>
              </a:rPr>
              <a:t>and quad thickness </a:t>
            </a:r>
            <a:r>
              <a:rPr lang="en-AU" sz="2100" dirty="0">
                <a:latin typeface="Times New Roman"/>
                <a:cs typeface="Times New Roman"/>
              </a:rPr>
              <a:t>at hospital discharge (r=0.536, </a:t>
            </a:r>
            <a:r>
              <a:rPr lang="en-AU" sz="2100" dirty="0" smtClean="0">
                <a:latin typeface="Times New Roman"/>
                <a:cs typeface="Times New Roman"/>
              </a:rPr>
              <a:t>p=0.010) </a:t>
            </a:r>
            <a:r>
              <a:rPr lang="en-AU" sz="2100" dirty="0">
                <a:latin typeface="Times New Roman"/>
                <a:cs typeface="Times New Roman"/>
              </a:rPr>
              <a:t>and </a:t>
            </a:r>
            <a:r>
              <a:rPr lang="en-AU" sz="2100" dirty="0" smtClean="0">
                <a:latin typeface="Times New Roman"/>
                <a:cs typeface="Times New Roman"/>
              </a:rPr>
              <a:t>at </a:t>
            </a:r>
            <a:r>
              <a:rPr lang="en-AU" sz="2100" dirty="0">
                <a:latin typeface="Times New Roman"/>
                <a:cs typeface="Times New Roman"/>
              </a:rPr>
              <a:t>3-months (r=0.658, </a:t>
            </a:r>
            <a:r>
              <a:rPr lang="en-AU" sz="2100" dirty="0" smtClean="0">
                <a:latin typeface="Times New Roman"/>
                <a:cs typeface="Times New Roman"/>
              </a:rPr>
              <a:t>p=0.020).</a:t>
            </a:r>
          </a:p>
          <a:p>
            <a:pPr marL="800100" lvl="1" indent="-342900" algn="just">
              <a:buFont typeface="Arial"/>
              <a:buChar char="•"/>
            </a:pPr>
            <a:r>
              <a:rPr lang="en-AU" sz="2100" dirty="0" smtClean="0">
                <a:latin typeface="Times New Roman"/>
                <a:cs typeface="Times New Roman"/>
              </a:rPr>
              <a:t>GOS-E </a:t>
            </a:r>
            <a:r>
              <a:rPr lang="en-AU" sz="2100" dirty="0">
                <a:latin typeface="Times New Roman"/>
                <a:cs typeface="Times New Roman"/>
              </a:rPr>
              <a:t>at 3-months and </a:t>
            </a:r>
            <a:r>
              <a:rPr lang="en-AU" sz="2100" dirty="0" smtClean="0">
                <a:latin typeface="Times New Roman"/>
                <a:cs typeface="Times New Roman"/>
              </a:rPr>
              <a:t>Quad thickness, </a:t>
            </a:r>
            <a:r>
              <a:rPr lang="en-AU" sz="2100" dirty="0">
                <a:latin typeface="Times New Roman"/>
                <a:cs typeface="Times New Roman"/>
              </a:rPr>
              <a:t>both at hospital discharge (r=0.595, </a:t>
            </a:r>
            <a:r>
              <a:rPr lang="en-AU" sz="2100" dirty="0" smtClean="0">
                <a:latin typeface="Times New Roman"/>
                <a:cs typeface="Times New Roman"/>
              </a:rPr>
              <a:t>p=0.003), </a:t>
            </a:r>
            <a:r>
              <a:rPr lang="en-AU" sz="2100" dirty="0">
                <a:latin typeface="Times New Roman"/>
                <a:cs typeface="Times New Roman"/>
              </a:rPr>
              <a:t>and at 3-months (r=0.642, </a:t>
            </a:r>
            <a:r>
              <a:rPr lang="en-AU" sz="2100" dirty="0" smtClean="0">
                <a:latin typeface="Times New Roman"/>
                <a:cs typeface="Times New Roman"/>
              </a:rPr>
              <a:t>p=0.025)</a:t>
            </a:r>
            <a:endParaRPr lang="en-AU" sz="2100" dirty="0">
              <a:latin typeface="Times New Roman"/>
              <a:cs typeface="Times New Roman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41" y="41448"/>
            <a:ext cx="8498979" cy="857250"/>
          </a:xfrm>
        </p:spPr>
        <p:txBody>
          <a:bodyPr>
            <a:noAutofit/>
          </a:bodyPr>
          <a:lstStyle/>
          <a:p>
            <a:pPr algn="ctr"/>
            <a:r>
              <a:rPr lang="en-AU" sz="3000" dirty="0"/>
              <a:t> </a:t>
            </a:r>
            <a:r>
              <a:rPr lang="en-AU" sz="2400" dirty="0">
                <a:latin typeface="Britannic Bold" panose="020B0903060703020204" pitchFamily="34" charset="0"/>
                <a:cs typeface="Times New Roman"/>
              </a:rPr>
              <a:t>Relationship between anthropometry </a:t>
            </a:r>
            <a:r>
              <a:rPr lang="en-AU" sz="2400" dirty="0" smtClean="0">
                <a:latin typeface="Britannic Bold" panose="020B0903060703020204" pitchFamily="34" charset="0"/>
                <a:cs typeface="Times New Roman"/>
              </a:rPr>
              <a:t/>
            </a:r>
            <a:br>
              <a:rPr lang="en-AU" sz="2400" dirty="0" smtClean="0">
                <a:latin typeface="Britannic Bold" panose="020B0903060703020204" pitchFamily="34" charset="0"/>
                <a:cs typeface="Times New Roman"/>
              </a:rPr>
            </a:br>
            <a:r>
              <a:rPr lang="en-AU" sz="2400" dirty="0" smtClean="0">
                <a:latin typeface="Britannic Bold" panose="020B0903060703020204" pitchFamily="34" charset="0"/>
                <a:cs typeface="Times New Roman"/>
              </a:rPr>
              <a:t>and </a:t>
            </a:r>
            <a:r>
              <a:rPr lang="en-AU" sz="2400" dirty="0">
                <a:latin typeface="Britannic Bold" panose="020B0903060703020204" pitchFamily="34" charset="0"/>
                <a:cs typeface="Times New Roman"/>
              </a:rPr>
              <a:t>self-reported outcomes: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1018" y="4676836"/>
            <a:ext cx="3366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 smtClean="0"/>
              <a:t>Chapple  CCR 2017 (in press)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5515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184" y="109992"/>
            <a:ext cx="5575348" cy="72251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Skeletal Muscle Health: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Measurements using Ultrasound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19999" r="11975" b="35620"/>
          <a:stretch/>
        </p:blipFill>
        <p:spPr>
          <a:xfrm>
            <a:off x="1206619" y="1028700"/>
            <a:ext cx="6725801" cy="3406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184" y="4667787"/>
            <a:ext cx="5165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Mourtzakis</a:t>
            </a:r>
            <a:r>
              <a:rPr lang="en-US" sz="1350" dirty="0"/>
              <a:t>, Parry, Connolly, </a:t>
            </a:r>
            <a:r>
              <a:rPr lang="en-US" sz="1350" dirty="0" err="1"/>
              <a:t>Puthucheary</a:t>
            </a:r>
            <a:r>
              <a:rPr lang="en-US" sz="1350" dirty="0"/>
              <a:t>. </a:t>
            </a:r>
            <a:r>
              <a:rPr lang="en-US" sz="1350" i="1" dirty="0"/>
              <a:t>Ann Am </a:t>
            </a:r>
            <a:r>
              <a:rPr lang="en-US" sz="1350" i="1" dirty="0" err="1"/>
              <a:t>Thorac</a:t>
            </a:r>
            <a:r>
              <a:rPr lang="en-US" sz="1350" i="1" dirty="0"/>
              <a:t> Soc</a:t>
            </a:r>
            <a:r>
              <a:rPr lang="en-US" sz="1350" dirty="0"/>
              <a:t>. In Press.</a:t>
            </a:r>
          </a:p>
        </p:txBody>
      </p:sp>
    </p:spTree>
    <p:extLst>
      <p:ext uri="{BB962C8B-B14F-4D97-AF65-F5344CB8AC3E}">
        <p14:creationId xmlns:p14="http://schemas.microsoft.com/office/powerpoint/2010/main" val="3327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4"/>
          <p:cNvGrpSpPr>
            <a:grpSpLocks/>
          </p:cNvGrpSpPr>
          <p:nvPr/>
        </p:nvGrpSpPr>
        <p:grpSpPr bwMode="auto">
          <a:xfrm>
            <a:off x="524479" y="1125738"/>
            <a:ext cx="3375422" cy="2503885"/>
            <a:chOff x="142844" y="1285860"/>
            <a:chExt cx="4572033" cy="3482524"/>
          </a:xfrm>
        </p:grpSpPr>
        <p:pic>
          <p:nvPicPr>
            <p:cNvPr id="10139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" t="14644" r="50000" b="35547"/>
            <a:stretch>
              <a:fillRect/>
            </a:stretch>
          </p:blipFill>
          <p:spPr bwMode="auto">
            <a:xfrm>
              <a:off x="142844" y="1285860"/>
              <a:ext cx="4572032" cy="342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5400000" flipV="1">
              <a:off x="3565026" y="1674415"/>
              <a:ext cx="1480445" cy="81925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6200000">
              <a:off x="3599802" y="3653309"/>
              <a:ext cx="1410894" cy="81925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16200000" flipH="1" flipV="1">
              <a:off x="-187751" y="1674415"/>
              <a:ext cx="1480445" cy="81925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5400000" flipH="1">
              <a:off x="-191680" y="3692014"/>
              <a:ext cx="1410894" cy="74184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2844" y="1285860"/>
              <a:ext cx="4572033" cy="3429533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043357" y="2615210"/>
            <a:ext cx="3111103" cy="2372915"/>
            <a:chOff x="4643438" y="3000372"/>
            <a:chExt cx="4291010" cy="3306188"/>
          </a:xfrm>
        </p:grpSpPr>
        <p:grpSp>
          <p:nvGrpSpPr>
            <p:cNvPr id="101388" name="Group 17"/>
            <p:cNvGrpSpPr>
              <a:grpSpLocks/>
            </p:cNvGrpSpPr>
            <p:nvPr/>
          </p:nvGrpSpPr>
          <p:grpSpPr bwMode="auto">
            <a:xfrm>
              <a:off x="4643438" y="3000372"/>
              <a:ext cx="4291010" cy="3306188"/>
              <a:chOff x="4643438" y="3000372"/>
              <a:chExt cx="4291010" cy="3306188"/>
            </a:xfrm>
          </p:grpSpPr>
          <p:pic>
            <p:nvPicPr>
              <p:cNvPr id="10139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4584" r="50781" b="36458"/>
              <a:stretch>
                <a:fillRect/>
              </a:stretch>
            </p:blipFill>
            <p:spPr bwMode="auto">
              <a:xfrm>
                <a:off x="4643438" y="3000372"/>
                <a:ext cx="4291010" cy="3306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Isosceles Triangle 13"/>
              <p:cNvSpPr/>
              <p:nvPr/>
            </p:nvSpPr>
            <p:spPr>
              <a:xfrm rot="16200000">
                <a:off x="8090973" y="5448104"/>
                <a:ext cx="857651" cy="819447"/>
              </a:xfrm>
              <a:prstGeom prst="triangle">
                <a:avLst>
                  <a:gd name="adj" fmla="val 0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5400000" flipH="1">
                <a:off x="4500914" y="5357528"/>
                <a:ext cx="1071650" cy="786603"/>
              </a:xfrm>
              <a:prstGeom prst="triangle">
                <a:avLst>
                  <a:gd name="adj" fmla="val 0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5400000" flipV="1">
                <a:off x="7779929" y="3330517"/>
                <a:ext cx="1479739" cy="819447"/>
              </a:xfrm>
              <a:prstGeom prst="triangle">
                <a:avLst>
                  <a:gd name="adj" fmla="val 0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16200000" flipH="1" flipV="1">
                <a:off x="4313292" y="3330518"/>
                <a:ext cx="1479739" cy="819446"/>
              </a:xfrm>
              <a:prstGeom prst="triangle">
                <a:avLst>
                  <a:gd name="adj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4643438" y="3000372"/>
              <a:ext cx="4286084" cy="3286281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7206734" y="3240883"/>
            <a:ext cx="1749261" cy="1289447"/>
            <a:chOff x="4893785" y="1052736"/>
            <a:chExt cx="2332349" cy="1719262"/>
          </a:xfrm>
        </p:grpSpPr>
        <p:sp>
          <p:nvSpPr>
            <p:cNvPr id="101382" name="Rectangle 31"/>
            <p:cNvSpPr>
              <a:spLocks noChangeArrowheads="1"/>
            </p:cNvSpPr>
            <p:nvPr/>
          </p:nvSpPr>
          <p:spPr bwMode="auto">
            <a:xfrm>
              <a:off x="5035227" y="2467198"/>
              <a:ext cx="381000" cy="3048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rgbClr val="0000FF"/>
                </a:solidFill>
              </a:endParaRPr>
            </a:p>
          </p:txBody>
        </p:sp>
        <p:sp>
          <p:nvSpPr>
            <p:cNvPr id="101383" name="Rectangle 32"/>
            <p:cNvSpPr>
              <a:spLocks noChangeArrowheads="1"/>
            </p:cNvSpPr>
            <p:nvPr/>
          </p:nvSpPr>
          <p:spPr bwMode="auto">
            <a:xfrm>
              <a:off x="5797227" y="2467198"/>
              <a:ext cx="381000" cy="3048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rgbClr val="0000FF"/>
                </a:solidFill>
              </a:endParaRPr>
            </a:p>
          </p:txBody>
        </p:sp>
        <p:sp>
          <p:nvSpPr>
            <p:cNvPr id="101384" name="Rectangle 33"/>
            <p:cNvSpPr>
              <a:spLocks noChangeArrowheads="1"/>
            </p:cNvSpPr>
            <p:nvPr/>
          </p:nvSpPr>
          <p:spPr bwMode="auto">
            <a:xfrm>
              <a:off x="5416227" y="2467198"/>
              <a:ext cx="381000" cy="30480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rgbClr val="0000FF"/>
                </a:solidFill>
              </a:endParaRPr>
            </a:p>
          </p:txBody>
        </p:sp>
        <p:sp>
          <p:nvSpPr>
            <p:cNvPr id="101385" name="Rectangle 37"/>
            <p:cNvSpPr>
              <a:spLocks noChangeArrowheads="1"/>
            </p:cNvSpPr>
            <p:nvPr/>
          </p:nvSpPr>
          <p:spPr bwMode="auto">
            <a:xfrm>
              <a:off x="5055096" y="1476598"/>
              <a:ext cx="381000" cy="304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rgbClr val="0000FF"/>
                </a:solidFill>
              </a:endParaRPr>
            </a:p>
          </p:txBody>
        </p:sp>
        <p:sp>
          <p:nvSpPr>
            <p:cNvPr id="101386" name="Text Box 38"/>
            <p:cNvSpPr txBox="1">
              <a:spLocks noChangeArrowheads="1"/>
            </p:cNvSpPr>
            <p:nvPr/>
          </p:nvSpPr>
          <p:spPr bwMode="auto">
            <a:xfrm>
              <a:off x="4901882" y="1052736"/>
              <a:ext cx="2314566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chemeClr val="bg1"/>
                  </a:solidFill>
                  <a:latin typeface="Tahoma" panose="020B0604030504040204" pitchFamily="34" charset="0"/>
                </a:rPr>
                <a:t>Skeletal Muscle</a:t>
              </a:r>
            </a:p>
          </p:txBody>
        </p:sp>
        <p:sp>
          <p:nvSpPr>
            <p:cNvPr id="101387" name="Text Box 39"/>
            <p:cNvSpPr txBox="1">
              <a:spLocks noChangeArrowheads="1"/>
            </p:cNvSpPr>
            <p:nvPr/>
          </p:nvSpPr>
          <p:spPr bwMode="auto">
            <a:xfrm>
              <a:off x="4893785" y="2009998"/>
              <a:ext cx="2332349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Adipose Tissue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4443" y="4530330"/>
            <a:ext cx="2713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Regular"/>
              </a:rPr>
              <a:t>Images courtesy of Dr. Heyland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443" y="133350"/>
            <a:ext cx="733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Regular"/>
              </a:rPr>
              <a:t>Body Composition Lab CT Analysis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280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228599" y="25597"/>
            <a:ext cx="8590031" cy="857250"/>
          </a:xfrm>
        </p:spPr>
        <p:txBody>
          <a:bodyPr/>
          <a:lstStyle/>
          <a:p>
            <a:r>
              <a:rPr lang="en-CA" altLang="en-US" sz="2400" dirty="0" smtClean="0">
                <a:latin typeface="Arial Regular"/>
              </a:rPr>
              <a:t>Implications for Practice and </a:t>
            </a:r>
            <a:r>
              <a:rPr lang="en-CA" altLang="en-US" sz="2400" dirty="0" err="1" smtClean="0">
                <a:latin typeface="Arial Regular"/>
              </a:rPr>
              <a:t>Resaerch</a:t>
            </a:r>
            <a:endParaRPr lang="en-CA" altLang="en-US" dirty="0">
              <a:latin typeface="Arial Regular"/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729465" y="1059605"/>
            <a:ext cx="5970286" cy="3371850"/>
          </a:xfrm>
        </p:spPr>
        <p:txBody>
          <a:bodyPr/>
          <a:lstStyle/>
          <a:p>
            <a:r>
              <a:rPr lang="en-CA" altLang="en-US" dirty="0" smtClean="0"/>
              <a:t>Ready for daily use?</a:t>
            </a:r>
          </a:p>
          <a:p>
            <a:pPr lvl="1"/>
            <a:r>
              <a:rPr lang="en-CA" altLang="en-US" dirty="0" smtClean="0"/>
              <a:t>Low level evidence that baseline measures predict for poor outcomes</a:t>
            </a:r>
          </a:p>
          <a:p>
            <a:pPr lvl="1"/>
            <a:r>
              <a:rPr lang="en-CA" altLang="en-US" dirty="0" smtClean="0"/>
              <a:t>What thresholds are to be used?	</a:t>
            </a:r>
          </a:p>
          <a:p>
            <a:pPr lvl="1"/>
            <a:r>
              <a:rPr lang="en-CA" altLang="en-US" dirty="0" smtClean="0"/>
              <a:t>Low level evidence that changes in US are meaningful</a:t>
            </a:r>
          </a:p>
          <a:p>
            <a:pPr lvl="1"/>
            <a:r>
              <a:rPr lang="en-CA" altLang="en-US" dirty="0" smtClean="0"/>
              <a:t>Low level of evidence that a delta value can be an outcome measure</a:t>
            </a:r>
          </a:p>
          <a:p>
            <a:pPr lvl="1"/>
            <a:r>
              <a:rPr lang="en-CA" altLang="en-US" dirty="0" smtClean="0"/>
              <a:t>What </a:t>
            </a:r>
            <a:r>
              <a:rPr lang="en-CA" altLang="en-US" dirty="0"/>
              <a:t>is MCID</a:t>
            </a:r>
            <a:r>
              <a:rPr lang="en-CA" altLang="en-US" dirty="0" smtClean="0"/>
              <a:t>? Responsiveness?</a:t>
            </a:r>
          </a:p>
          <a:p>
            <a:r>
              <a:rPr lang="en-CA" altLang="en-US" dirty="0" smtClean="0"/>
              <a:t>More research needed!</a:t>
            </a:r>
            <a:endParaRPr lang="en-CA" altLang="en-US" dirty="0"/>
          </a:p>
          <a:p>
            <a:pPr lvl="1"/>
            <a:endParaRPr lang="en-CA" altLang="en-US" dirty="0" smtClean="0"/>
          </a:p>
        </p:txBody>
      </p:sp>
      <p:pic>
        <p:nvPicPr>
          <p:cNvPr id="4" name="Picture 2" descr="Muscle 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9" b="23534"/>
          <a:stretch>
            <a:fillRect/>
          </a:stretch>
        </p:blipFill>
        <p:spPr bwMode="auto">
          <a:xfrm>
            <a:off x="6551170" y="2894358"/>
            <a:ext cx="197643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344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6" y="938238"/>
            <a:ext cx="7138672" cy="4406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21" name="Shape 1021"/>
          <p:cNvSpPr/>
          <p:nvPr/>
        </p:nvSpPr>
        <p:spPr>
          <a:xfrm>
            <a:off x="1185257" y="1072987"/>
            <a:ext cx="6773486" cy="41367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49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531" kern="0">
              <a:solidFill>
                <a:srgbClr val="FFFFFF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1416060" y="2625542"/>
            <a:ext cx="1242328" cy="519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142 ICU patients</a:t>
            </a:r>
            <a:endParaRPr sz="1125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Projected length of </a:t>
            </a:r>
            <a:endParaRPr sz="1125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stay &gt;3 days</a:t>
            </a:r>
          </a:p>
        </p:txBody>
      </p:sp>
      <p:sp>
        <p:nvSpPr>
          <p:cNvPr id="1024" name="Shape 1024"/>
          <p:cNvSpPr/>
          <p:nvPr/>
        </p:nvSpPr>
        <p:spPr>
          <a:xfrm>
            <a:off x="2854900" y="2719792"/>
            <a:ext cx="253275" cy="42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defRPr sz="1800"/>
            </a:pPr>
            <a:r>
              <a:rPr sz="2742" kern="0"/>
              <a:t>R</a:t>
            </a:r>
          </a:p>
        </p:txBody>
      </p:sp>
      <p:sp>
        <p:nvSpPr>
          <p:cNvPr id="1025" name="Shape 1025"/>
          <p:cNvSpPr/>
          <p:nvPr/>
        </p:nvSpPr>
        <p:spPr>
          <a:xfrm>
            <a:off x="3585012" y="2059623"/>
            <a:ext cx="2200055" cy="519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Bedside cycling ergometry </a:t>
            </a:r>
            <a:endParaRPr sz="1125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IV amino acids</a:t>
            </a:r>
            <a:endParaRPr sz="1125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(2-2.5 grams/kg/day)</a:t>
            </a:r>
          </a:p>
        </p:txBody>
      </p:sp>
      <p:sp>
        <p:nvSpPr>
          <p:cNvPr id="1026" name="Shape 1026"/>
          <p:cNvSpPr/>
          <p:nvPr/>
        </p:nvSpPr>
        <p:spPr>
          <a:xfrm>
            <a:off x="3525273" y="3497302"/>
            <a:ext cx="1779333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Usual Care </a:t>
            </a:r>
            <a:endParaRPr sz="1125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642916">
              <a:defRPr sz="1800">
                <a:solidFill>
                  <a:srgbClr val="000000"/>
                </a:solidFill>
              </a:defRPr>
            </a:pPr>
            <a:r>
              <a:rPr sz="112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(bed rest and underfeeding)</a:t>
            </a:r>
          </a:p>
        </p:txBody>
      </p:sp>
      <p:sp>
        <p:nvSpPr>
          <p:cNvPr id="1027" name="Shape 1027"/>
          <p:cNvSpPr/>
          <p:nvPr/>
        </p:nvSpPr>
        <p:spPr>
          <a:xfrm>
            <a:off x="3454393" y="2863958"/>
            <a:ext cx="1577209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125" kern="0"/>
              <a:t>Concealed Stratified by </a:t>
            </a:r>
          </a:p>
        </p:txBody>
      </p:sp>
      <p:sp>
        <p:nvSpPr>
          <p:cNvPr id="1028" name="Shape 1028"/>
          <p:cNvSpPr/>
          <p:nvPr/>
        </p:nvSpPr>
        <p:spPr>
          <a:xfrm>
            <a:off x="2671996" y="2626258"/>
            <a:ext cx="619088" cy="562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6"/>
                </a:moveTo>
                <a:lnTo>
                  <a:pt x="21379" y="8619"/>
                </a:lnTo>
                <a:lnTo>
                  <a:pt x="20747" y="6595"/>
                </a:lnTo>
                <a:lnTo>
                  <a:pt x="19746" y="4757"/>
                </a:lnTo>
                <a:lnTo>
                  <a:pt x="18428" y="3152"/>
                </a:lnTo>
                <a:lnTo>
                  <a:pt x="16827" y="1838"/>
                </a:lnTo>
                <a:lnTo>
                  <a:pt x="14994" y="849"/>
                </a:lnTo>
                <a:lnTo>
                  <a:pt x="12960" y="209"/>
                </a:lnTo>
                <a:lnTo>
                  <a:pt x="10800" y="0"/>
                </a:lnTo>
                <a:lnTo>
                  <a:pt x="8619" y="209"/>
                </a:lnTo>
                <a:lnTo>
                  <a:pt x="6596" y="849"/>
                </a:lnTo>
                <a:lnTo>
                  <a:pt x="4752" y="1838"/>
                </a:lnTo>
                <a:lnTo>
                  <a:pt x="3161" y="3152"/>
                </a:lnTo>
                <a:lnTo>
                  <a:pt x="1833" y="4757"/>
                </a:lnTo>
                <a:lnTo>
                  <a:pt x="843" y="6595"/>
                </a:lnTo>
                <a:lnTo>
                  <a:pt x="211" y="8619"/>
                </a:lnTo>
                <a:lnTo>
                  <a:pt x="0" y="10806"/>
                </a:lnTo>
                <a:lnTo>
                  <a:pt x="211" y="12969"/>
                </a:lnTo>
                <a:lnTo>
                  <a:pt x="843" y="14993"/>
                </a:lnTo>
                <a:lnTo>
                  <a:pt x="1833" y="16831"/>
                </a:lnTo>
                <a:lnTo>
                  <a:pt x="3161" y="18436"/>
                </a:lnTo>
                <a:lnTo>
                  <a:pt x="4752" y="19751"/>
                </a:lnTo>
                <a:lnTo>
                  <a:pt x="6596" y="20751"/>
                </a:lnTo>
                <a:lnTo>
                  <a:pt x="8619" y="21379"/>
                </a:lnTo>
                <a:lnTo>
                  <a:pt x="10800" y="21600"/>
                </a:lnTo>
                <a:lnTo>
                  <a:pt x="12960" y="21379"/>
                </a:lnTo>
                <a:lnTo>
                  <a:pt x="14994" y="20751"/>
                </a:lnTo>
                <a:lnTo>
                  <a:pt x="16827" y="19751"/>
                </a:lnTo>
                <a:lnTo>
                  <a:pt x="18428" y="18436"/>
                </a:lnTo>
                <a:lnTo>
                  <a:pt x="19746" y="16831"/>
                </a:lnTo>
                <a:lnTo>
                  <a:pt x="20747" y="14993"/>
                </a:lnTo>
                <a:lnTo>
                  <a:pt x="21379" y="12969"/>
                </a:lnTo>
                <a:lnTo>
                  <a:pt x="21600" y="10806"/>
                </a:lnTo>
              </a:path>
            </a:pathLst>
          </a:custGeom>
          <a:ln w="23813">
            <a:solidFill/>
            <a:round/>
          </a:ln>
        </p:spPr>
        <p:txBody>
          <a:bodyPr lIns="0" tIns="0" rIns="0" bIns="0"/>
          <a:lstStyle/>
          <a:p>
            <a:pPr defTabSz="642916">
              <a:defRPr sz="2400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FAFD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/>
          <p:nvPr/>
        </p:nvSpPr>
        <p:spPr>
          <a:xfrm flipV="1">
            <a:off x="3031768" y="2323048"/>
            <a:ext cx="417466" cy="312542"/>
          </a:xfrm>
          <a:prstGeom prst="line">
            <a:avLst/>
          </a:prstGeom>
          <a:ln w="49213">
            <a:solidFill/>
            <a:round/>
          </a:ln>
        </p:spPr>
        <p:txBody>
          <a:bodyPr lIns="0" tIns="0" rIns="0" bIns="0"/>
          <a:lstStyle/>
          <a:p>
            <a:pPr defTabSz="321458">
              <a:defRPr sz="1200">
                <a:solidFill>
                  <a:srgbClr val="000000"/>
                </a:solidFill>
              </a:defRPr>
            </a:pPr>
            <a:endParaRPr sz="844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1030" name="Shape 1030"/>
          <p:cNvSpPr/>
          <p:nvPr/>
        </p:nvSpPr>
        <p:spPr>
          <a:xfrm>
            <a:off x="3390072" y="2282865"/>
            <a:ext cx="113856" cy="103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112"/>
                </a:moveTo>
                <a:lnTo>
                  <a:pt x="21600" y="0"/>
                </a:lnTo>
                <a:lnTo>
                  <a:pt x="11598" y="21600"/>
                </a:lnTo>
                <a:lnTo>
                  <a:pt x="11066" y="8571"/>
                </a:lnTo>
                <a:lnTo>
                  <a:pt x="0" y="4112"/>
                </a:lnTo>
                <a:close/>
              </a:path>
            </a:pathLst>
          </a:custGeom>
          <a:solidFill/>
          <a:ln w="12700">
            <a:miter lim="400000"/>
          </a:ln>
        </p:spPr>
        <p:txBody>
          <a:bodyPr lIns="0" tIns="0" rIns="0" bIns="0"/>
          <a:lstStyle/>
          <a:p>
            <a:pPr defTabSz="642916">
              <a:defRPr sz="2400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FAFD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Shape 1031"/>
          <p:cNvSpPr/>
          <p:nvPr/>
        </p:nvSpPr>
        <p:spPr>
          <a:xfrm>
            <a:off x="3028417" y="3184765"/>
            <a:ext cx="371702" cy="320354"/>
          </a:xfrm>
          <a:prstGeom prst="line">
            <a:avLst/>
          </a:prstGeom>
          <a:ln w="49213">
            <a:solidFill/>
            <a:round/>
          </a:ln>
        </p:spPr>
        <p:txBody>
          <a:bodyPr lIns="0" tIns="0" rIns="0" bIns="0"/>
          <a:lstStyle/>
          <a:p>
            <a:pPr defTabSz="321458">
              <a:defRPr sz="1200">
                <a:solidFill>
                  <a:srgbClr val="000000"/>
                </a:solidFill>
              </a:defRPr>
            </a:pPr>
            <a:endParaRPr sz="844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1032" name="Shape 1032"/>
          <p:cNvSpPr/>
          <p:nvPr/>
        </p:nvSpPr>
        <p:spPr>
          <a:xfrm>
            <a:off x="3339843" y="3443724"/>
            <a:ext cx="112740" cy="107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874" y="0"/>
                </a:moveTo>
                <a:lnTo>
                  <a:pt x="21600" y="21600"/>
                </a:lnTo>
                <a:lnTo>
                  <a:pt x="0" y="16046"/>
                </a:lnTo>
                <a:lnTo>
                  <a:pt x="11527" y="12511"/>
                </a:lnTo>
                <a:lnTo>
                  <a:pt x="12874" y="0"/>
                </a:lnTo>
                <a:close/>
              </a:path>
            </a:pathLst>
          </a:custGeom>
          <a:solidFill/>
          <a:ln w="12700">
            <a:miter lim="400000"/>
          </a:ln>
        </p:spPr>
        <p:txBody>
          <a:bodyPr lIns="0" tIns="0" rIns="0" bIns="0"/>
          <a:lstStyle/>
          <a:p>
            <a:pPr defTabSz="642916">
              <a:defRPr sz="2400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FAFD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Shape 1033"/>
          <p:cNvSpPr/>
          <p:nvPr/>
        </p:nvSpPr>
        <p:spPr>
          <a:xfrm>
            <a:off x="291022" y="40103"/>
            <a:ext cx="8561957" cy="779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 anchor="ctr">
            <a:spAutoFit/>
          </a:bodyPr>
          <a:lstStyle/>
          <a:p>
            <a:pPr algn="ctr" defTabSz="308049">
              <a:defRPr sz="1800">
                <a:solidFill>
                  <a:srgbClr val="000000"/>
                </a:solidFill>
              </a:defRPr>
            </a:pPr>
            <a:r>
              <a:rPr sz="2813" b="1" kern="0" spc="-27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The NEXIS Study</a:t>
            </a:r>
            <a:br>
              <a:rPr sz="2813" b="1" kern="0" spc="-27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</a:b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(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N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utrition and 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EX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ercise 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I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nterventional 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S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tudy in critically ill patients)</a:t>
            </a:r>
          </a:p>
        </p:txBody>
      </p:sp>
      <p:sp>
        <p:nvSpPr>
          <p:cNvPr id="1034" name="Shape 1034"/>
          <p:cNvSpPr/>
          <p:nvPr/>
        </p:nvSpPr>
        <p:spPr>
          <a:xfrm>
            <a:off x="1633839" y="3217134"/>
            <a:ext cx="833562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defRPr sz="1800" b="0"/>
            </a:pPr>
            <a:r>
              <a:rPr sz="1125" b="0" kern="0"/>
              <a:t>Fed enterally</a:t>
            </a:r>
          </a:p>
        </p:txBody>
      </p:sp>
      <p:sp>
        <p:nvSpPr>
          <p:cNvPr id="1035" name="Shape 1035"/>
          <p:cNvSpPr/>
          <p:nvPr/>
        </p:nvSpPr>
        <p:spPr>
          <a:xfrm>
            <a:off x="5108966" y="2823668"/>
            <a:ext cx="635733" cy="236639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5A5F5E"/>
          </a:solidFill>
          <a:ln w="12700">
            <a:miter lim="400000"/>
          </a:ln>
        </p:spPr>
        <p:txBody>
          <a:bodyPr lIns="0" tIns="0" rIns="0" bIns="0"/>
          <a:lstStyle/>
          <a:p>
            <a:pPr defTabSz="241094">
              <a:defRPr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914" ker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6" name="Shape 1036"/>
          <p:cNvSpPr/>
          <p:nvPr/>
        </p:nvSpPr>
        <p:spPr>
          <a:xfrm>
            <a:off x="5553160" y="2350423"/>
            <a:ext cx="2080618" cy="49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/>
          <a:p>
            <a:pPr algn="ctr" defTabSz="241094">
              <a:defRPr sz="1800">
                <a:solidFill>
                  <a:srgbClr val="000000"/>
                </a:solidFill>
              </a:defRPr>
            </a:pPr>
            <a:r>
              <a:rPr sz="1406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Outcome</a:t>
            </a:r>
            <a:endParaRPr sz="1266" kern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ctr" defTabSz="241094">
              <a:defRPr sz="1800">
                <a:solidFill>
                  <a:srgbClr val="000000"/>
                </a:solidFill>
              </a:defRPr>
            </a:pPr>
            <a:r>
              <a:rPr sz="1406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min WD</a:t>
            </a:r>
          </a:p>
        </p:txBody>
      </p:sp>
      <p:sp>
        <p:nvSpPr>
          <p:cNvPr id="1037" name="Shape 1037"/>
          <p:cNvSpPr/>
          <p:nvPr/>
        </p:nvSpPr>
        <p:spPr>
          <a:xfrm>
            <a:off x="5666025" y="3007286"/>
            <a:ext cx="2080621" cy="93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/>
          <a:p>
            <a:pPr algn="ctr" defTabSz="241094">
              <a:defRPr sz="1800">
                <a:solidFill>
                  <a:srgbClr val="000000"/>
                </a:solidFill>
              </a:defRPr>
            </a:pPr>
            <a:r>
              <a:rPr sz="1406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Outcome</a:t>
            </a:r>
            <a:endParaRPr sz="1266" kern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ctr" defTabSz="241094">
              <a:defRPr sz="1800">
                <a:solidFill>
                  <a:srgbClr val="000000"/>
                </a:solidFill>
              </a:defRPr>
            </a:pPr>
            <a:r>
              <a:rPr sz="1406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HRQOL</a:t>
            </a:r>
            <a:endParaRPr sz="1266" kern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ctr" defTabSz="241094">
              <a:defRPr sz="1800">
                <a:solidFill>
                  <a:srgbClr val="000000"/>
                </a:solidFill>
              </a:defRPr>
            </a:pPr>
            <a:r>
              <a:rPr sz="1406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ADL/IADL</a:t>
            </a:r>
            <a:endParaRPr sz="1266" kern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ctr" defTabSz="241094">
              <a:defRPr sz="1800">
                <a:solidFill>
                  <a:srgbClr val="000000"/>
                </a:solidFill>
              </a:defRPr>
            </a:pPr>
            <a:r>
              <a:rPr sz="1406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Muscle strength</a:t>
            </a:r>
          </a:p>
        </p:txBody>
      </p:sp>
      <p:sp>
        <p:nvSpPr>
          <p:cNvPr id="1038" name="Shape 1038"/>
          <p:cNvSpPr/>
          <p:nvPr/>
        </p:nvSpPr>
        <p:spPr>
          <a:xfrm>
            <a:off x="1979343" y="4661962"/>
            <a:ext cx="5625704" cy="30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/>
          <a:p>
            <a:pPr algn="r" defTabSz="321458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984" kern="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rPr>
              <a:t>In collaboration with Renee Stapleton and Dale Needham</a:t>
            </a:r>
            <a:endParaRPr sz="1266" kern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r" defTabSz="321458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984" kern="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rPr>
              <a:t>Funded by NIH</a:t>
            </a:r>
          </a:p>
        </p:txBody>
      </p:sp>
      <p:sp>
        <p:nvSpPr>
          <p:cNvPr id="1039" name="Shape 1039"/>
          <p:cNvSpPr/>
          <p:nvPr/>
        </p:nvSpPr>
        <p:spPr>
          <a:xfrm>
            <a:off x="3454393" y="3013198"/>
            <a:ext cx="1577209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125" kern="0"/>
              <a:t>Site</a:t>
            </a:r>
          </a:p>
        </p:txBody>
      </p:sp>
      <p:pic>
        <p:nvPicPr>
          <p:cNvPr id="104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6646" y="-611973"/>
            <a:ext cx="1649712" cy="687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07" y="-720542"/>
            <a:ext cx="964962" cy="348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095" y="77826"/>
            <a:ext cx="964962" cy="348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/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101979" y="81342"/>
            <a:ext cx="818507" cy="416413"/>
          </a:xfrm>
          <a:prstGeom prst="rect">
            <a:avLst/>
          </a:prstGeom>
          <a:ln w="25400">
            <a:miter lim="400000"/>
          </a:ln>
          <a:effectLst>
            <a:reflection stA="24125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1844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628650"/>
            <a:ext cx="6172200" cy="857250"/>
          </a:xfrm>
        </p:spPr>
        <p:txBody>
          <a:bodyPr/>
          <a:lstStyle/>
          <a:p>
            <a:r>
              <a:rPr lang="en-US" dirty="0" smtClean="0"/>
              <a:t>Secondary Outcomes</a:t>
            </a:r>
            <a:endParaRPr lang="en-US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064166"/>
              </p:ext>
            </p:extLst>
          </p:nvPr>
        </p:nvGraphicFramePr>
        <p:xfrm>
          <a:off x="2228850" y="1485900"/>
          <a:ext cx="4686300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Secondary</a:t>
                      </a:r>
                      <a:r>
                        <a:rPr lang="en-US" sz="18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Outcomes (In-Hospital)</a:t>
                      </a:r>
                      <a:endParaRPr lang="en-US" sz="1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Body</a:t>
                      </a:r>
                      <a:r>
                        <a:rPr lang="en-US" sz="1400" b="1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Composition: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Ultrasound Thigh (thickness, RF CSA, quality)</a:t>
                      </a:r>
                      <a:endParaRPr lang="en-US" sz="1400" baseline="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Deuterium dilution (</a:t>
                      </a:r>
                      <a:r>
                        <a:rPr lang="en-US" sz="1400" i="1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patient subset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)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CT of 3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lumbar vertebra (</a:t>
                      </a:r>
                      <a:r>
                        <a:rPr lang="en-US" sz="1400" i="1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when clinically available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)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1400" baseline="0" dirty="0" smtClean="0">
                        <a:solidFill>
                          <a:schemeClr val="tx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Amino acid metabolism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tracer studies (patient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subset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)</a:t>
                      </a:r>
                    </a:p>
                    <a:p>
                      <a:endParaRPr lang="en-US" sz="1400" baseline="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r>
                        <a:rPr lang="en-US" sz="1400" b="1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Muscle strength: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MRC sum-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score (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arm and leg muscle groups)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Quadriceps force (handheld dynamometry)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Hand grip strength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4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00175" y="1485901"/>
          <a:ext cx="6343650" cy="20187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Domain</a:t>
                      </a:r>
                      <a:endParaRPr lang="en-US" sz="1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Secondary</a:t>
                      </a:r>
                      <a:r>
                        <a:rPr lang="en-US" sz="18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Outcomes</a:t>
                      </a:r>
                      <a:endParaRPr lang="en-US" sz="1800" baseline="300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74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Survival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Mortality</a:t>
                      </a:r>
                      <a:endParaRPr lang="en-US" sz="1400" baseline="30000" dirty="0" smtClean="0">
                        <a:solidFill>
                          <a:schemeClr val="tx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48130489"/>
                  </a:ext>
                </a:extLst>
              </a:tr>
              <a:tr h="681453">
                <a:tc>
                  <a:txBody>
                    <a:bodyPr/>
                    <a:lstStyle/>
                    <a:p>
                      <a:pPr algn="l"/>
                      <a:r>
                        <a:rPr lang="en-US" sz="1400" u="none" strike="noStrike" kern="12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Physical function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FSS-ICU</a:t>
                      </a: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(Functional Status Score for the ICU)</a:t>
                      </a:r>
                      <a:endParaRPr lang="en-US" sz="1400" baseline="3000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SPPB</a:t>
                      </a: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(Short Phys. Perf. Battery) – incl. 4 meter walk</a:t>
                      </a:r>
                      <a:endParaRPr lang="en-US" sz="1400" baseline="3000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Standard </a:t>
                      </a:r>
                    </a:p>
                    <a:p>
                      <a:pPr algn="l"/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ICU/Hospital  Outcomes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ICU/hospital LOS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Hospital-acquired infections</a:t>
                      </a:r>
                    </a:p>
                    <a:p>
                      <a:pPr marL="461963" marR="0" lvl="0" indent="-4619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Discharge</a:t>
                      </a: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location</a:t>
                      </a:r>
                      <a:endParaRPr lang="en-US" sz="140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628650"/>
            <a:ext cx="6172200" cy="857250"/>
          </a:xfrm>
        </p:spPr>
        <p:txBody>
          <a:bodyPr/>
          <a:lstStyle/>
          <a:p>
            <a:r>
              <a:rPr lang="en-US" dirty="0" smtClean="0"/>
              <a:t>Secondary Outcomes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284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00175" y="1511300"/>
          <a:ext cx="6343650" cy="24416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Domain</a:t>
                      </a:r>
                      <a:endParaRPr lang="en-US" sz="18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Secondary</a:t>
                      </a:r>
                      <a:r>
                        <a:rPr lang="en-US" sz="18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Outcomes</a:t>
                      </a:r>
                      <a:endParaRPr lang="en-US" sz="1800" baseline="300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u="none" strike="noStrike" kern="12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Quality of Life </a:t>
                      </a:r>
                      <a:endParaRPr lang="en-US" sz="140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EQ-5D-5L + SF-36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v2 </a:t>
                      </a:r>
                      <a:endParaRPr lang="en-US" sz="1400" dirty="0">
                        <a:solidFill>
                          <a:srgbClr val="00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145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Mental</a:t>
                      </a: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Health and Cognition </a:t>
                      </a:r>
                      <a:endParaRPr lang="en-US" sz="140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HADS,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IES-R,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MoCA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-BLIND</a:t>
                      </a:r>
                      <a:endParaRPr lang="en-US" sz="1400" dirty="0">
                        <a:solidFill>
                          <a:srgbClr val="00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l"/>
                      <a:r>
                        <a:rPr lang="en-US" sz="1400" u="none" strike="noStrike" kern="12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Participation measures 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ADL/IADL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Living location</a:t>
                      </a:r>
                    </a:p>
                    <a:p>
                      <a:pPr algn="l"/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Time to return to work/prior activity</a:t>
                      </a:r>
                    </a:p>
                    <a:p>
                      <a:pPr algn="l"/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Healthcare utilization </a:t>
                      </a:r>
                    </a:p>
                    <a:p>
                      <a:pPr algn="l"/>
                      <a:r>
                        <a:rPr lang="en-US" sz="14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Days Alive At Home (DAAH) over 180 days</a:t>
                      </a:r>
                      <a:endParaRPr lang="en-US" sz="14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85900" y="62865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2250" dirty="0">
                <a:solidFill>
                  <a:prstClr val="black"/>
                </a:solidFill>
              </a:rPr>
              <a:t>6 mo. phone (</a:t>
            </a:r>
            <a:r>
              <a:rPr lang="en-US" sz="2250" dirty="0" err="1">
                <a:solidFill>
                  <a:prstClr val="black"/>
                </a:solidFill>
              </a:rPr>
              <a:t>incl</a:t>
            </a:r>
            <a:r>
              <a:rPr lang="en-US" sz="2250" dirty="0">
                <a:solidFill>
                  <a:prstClr val="black"/>
                </a:solidFill>
              </a:rPr>
              <a:t> NIH COS)</a:t>
            </a:r>
            <a:endParaRPr lang="en-US" sz="225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332" y="1425038"/>
            <a:ext cx="8175100" cy="3351592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CA" sz="2400" dirty="0" smtClean="0"/>
              <a:t>US of quadriceps at baseline, ICU and Hospital Discharge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CA" sz="2400" dirty="0" smtClean="0"/>
              <a:t>4 point protocol with minimal compression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CA" sz="2400" dirty="0" smtClean="0"/>
              <a:t>Will asses thickness, RF CSA, and echogenicity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CA" sz="2400" dirty="0" smtClean="0"/>
              <a:t>Aim to compare between groups and correlate with long-term outcomes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CA" sz="2400" dirty="0" smtClean="0"/>
              <a:t>Protocol available on request</a:t>
            </a:r>
            <a:endParaRPr lang="en-CA" sz="2400" dirty="0"/>
          </a:p>
        </p:txBody>
      </p:sp>
      <p:sp>
        <p:nvSpPr>
          <p:cNvPr id="4" name="Shape 1033"/>
          <p:cNvSpPr/>
          <p:nvPr/>
        </p:nvSpPr>
        <p:spPr>
          <a:xfrm>
            <a:off x="291022" y="40103"/>
            <a:ext cx="8561957" cy="779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 anchor="ctr">
            <a:spAutoFit/>
          </a:bodyPr>
          <a:lstStyle/>
          <a:p>
            <a:pPr algn="ctr" defTabSz="308049">
              <a:defRPr sz="1800">
                <a:solidFill>
                  <a:srgbClr val="000000"/>
                </a:solidFill>
              </a:defRPr>
            </a:pPr>
            <a:r>
              <a:rPr sz="2813" b="1" kern="0" spc="-27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The NEXIS Study</a:t>
            </a:r>
            <a:br>
              <a:rPr sz="2813" b="1" kern="0" spc="-27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</a:b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(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N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utrition and 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EX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ercise 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I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nterventional </a:t>
            </a:r>
            <a:r>
              <a:rPr sz="1828" b="1" u="sng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S</a:t>
            </a:r>
            <a:r>
              <a:rPr sz="1828" b="1" kern="0" spc="-18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rPr>
              <a:t>tudy in critically ill patients)</a:t>
            </a:r>
          </a:p>
        </p:txBody>
      </p:sp>
      <p:pic>
        <p:nvPicPr>
          <p:cNvPr id="5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95" y="77826"/>
            <a:ext cx="964962" cy="348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8101979" y="81342"/>
            <a:ext cx="818507" cy="416413"/>
          </a:xfrm>
          <a:prstGeom prst="rect">
            <a:avLst/>
          </a:prstGeom>
          <a:ln w="25400">
            <a:miter lim="400000"/>
          </a:ln>
          <a:effectLst>
            <a:reflection stA="24125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33152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142874" y="25597"/>
            <a:ext cx="7686675" cy="857250"/>
          </a:xfrm>
        </p:spPr>
        <p:txBody>
          <a:bodyPr/>
          <a:lstStyle/>
          <a:p>
            <a:r>
              <a:rPr lang="en-CA" altLang="en-US" sz="2400" dirty="0" smtClean="0">
                <a:latin typeface="Arial Regular"/>
              </a:rPr>
              <a:t>Conclusions</a:t>
            </a:r>
            <a:endParaRPr lang="en-CA" altLang="en-US" dirty="0">
              <a:latin typeface="Arial Regular"/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686272" y="1164903"/>
            <a:ext cx="6115050" cy="3371850"/>
          </a:xfrm>
        </p:spPr>
        <p:txBody>
          <a:bodyPr/>
          <a:lstStyle/>
          <a:p>
            <a:r>
              <a:rPr lang="en-CA" altLang="en-US" dirty="0" smtClean="0"/>
              <a:t>Need better ways to assess to diagnose low muscularity</a:t>
            </a:r>
          </a:p>
          <a:p>
            <a:r>
              <a:rPr lang="en-CA" altLang="en-US" dirty="0" smtClean="0"/>
              <a:t>US of quadriceps has potential to be useful</a:t>
            </a:r>
          </a:p>
          <a:p>
            <a:r>
              <a:rPr lang="en-CA" altLang="en-US" dirty="0" smtClean="0"/>
              <a:t>More validation work needed once optimal protocol sorted out</a:t>
            </a:r>
          </a:p>
          <a:p>
            <a:r>
              <a:rPr lang="en-CA" altLang="en-US" smtClean="0"/>
              <a:t>More </a:t>
            </a:r>
            <a:r>
              <a:rPr lang="en-CA" altLang="en-US" dirty="0" smtClean="0"/>
              <a:t>research needed</a:t>
            </a:r>
            <a:endParaRPr lang="en-CA" altLang="en-US" dirty="0"/>
          </a:p>
        </p:txBody>
      </p:sp>
      <p:pic>
        <p:nvPicPr>
          <p:cNvPr id="4" name="Picture 2" descr="Muscle 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9" b="23534"/>
          <a:stretch>
            <a:fillRect/>
          </a:stretch>
        </p:blipFill>
        <p:spPr bwMode="auto">
          <a:xfrm>
            <a:off x="6084195" y="2809875"/>
            <a:ext cx="197643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699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34529"/>
            <a:ext cx="8757946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latin typeface="Arial Regular"/>
                <a:cs typeface="Calibri"/>
              </a:rPr>
              <a:t>Skeletal Muscle is Related to Mortality in Critical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938" y="1200151"/>
            <a:ext cx="3063537" cy="3394472"/>
          </a:xfrm>
        </p:spPr>
        <p:txBody>
          <a:bodyPr/>
          <a:lstStyle/>
          <a:p>
            <a:r>
              <a:rPr lang="en-US" altLang="en-US" dirty="0">
                <a:latin typeface="Arial Regular"/>
                <a:cs typeface="Calibri" panose="020F0502020204030204" pitchFamily="34" charset="0"/>
              </a:rPr>
              <a:t>Presence of </a:t>
            </a:r>
            <a:r>
              <a:rPr lang="en-US" altLang="en-US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sarcopenia associated with decreased ventilator-free days (</a:t>
            </a:r>
            <a:r>
              <a:rPr lang="en-US" altLang="en-US" i="1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en-US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=0.004) and ICU-free days (0.002)</a:t>
            </a:r>
          </a:p>
          <a:p>
            <a:endParaRPr lang="en-US" altLang="en-US" dirty="0">
              <a:latin typeface="Arial Regular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en-US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BMI, fat and serum albumin were not associated with ventilator- and ICU-free days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871407"/>
              </p:ext>
            </p:extLst>
          </p:nvPr>
        </p:nvGraphicFramePr>
        <p:xfrm>
          <a:off x="1548943" y="1428750"/>
          <a:ext cx="3429000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914650" y="2114550"/>
            <a:ext cx="14287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3245645" y="2112170"/>
            <a:ext cx="6912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 i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=0.018</a:t>
            </a:r>
          </a:p>
        </p:txBody>
      </p:sp>
      <p:sp>
        <p:nvSpPr>
          <p:cNvPr id="49159" name="TextBox 3"/>
          <p:cNvSpPr txBox="1">
            <a:spLocks noChangeArrowheads="1"/>
          </p:cNvSpPr>
          <p:nvPr/>
        </p:nvSpPr>
        <p:spPr bwMode="auto">
          <a:xfrm>
            <a:off x="607219" y="4630343"/>
            <a:ext cx="28312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Moisey LL et al. </a:t>
            </a:r>
            <a:r>
              <a:rPr lang="en-US" altLang="en-US" sz="105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n-US" altLang="en-US" sz="105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</a:t>
            </a: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2013;17(5):R206.</a:t>
            </a:r>
          </a:p>
        </p:txBody>
      </p:sp>
    </p:spTree>
    <p:extLst>
      <p:ext uri="{BB962C8B-B14F-4D97-AF65-F5344CB8AC3E}">
        <p14:creationId xmlns:p14="http://schemas.microsoft.com/office/powerpoint/2010/main" val="38128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745" y="1557774"/>
            <a:ext cx="6172200" cy="3056335"/>
          </a:xfrm>
        </p:spPr>
        <p:txBody>
          <a:bodyPr/>
          <a:lstStyle/>
          <a:p>
            <a:r>
              <a:rPr lang="en-US" sz="2100" dirty="0"/>
              <a:t>Need for a non-invasive, easily accessible, bedside tool to measure muscle quantity</a:t>
            </a:r>
          </a:p>
          <a:p>
            <a:endParaRPr lang="en-US" sz="2100" dirty="0"/>
          </a:p>
          <a:p>
            <a:r>
              <a:rPr lang="en-US" sz="2100" dirty="0"/>
              <a:t>Ultrasonography emerging as a potentially accurate tool for muscle quantification</a:t>
            </a:r>
          </a:p>
          <a:p>
            <a:endParaRPr lang="en-US" sz="2100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945" r="30665"/>
          <a:stretch/>
        </p:blipFill>
        <p:spPr>
          <a:xfrm>
            <a:off x="6542313" y="1058910"/>
            <a:ext cx="2460172" cy="33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58" y="100195"/>
            <a:ext cx="7216928" cy="722516"/>
          </a:xfrm>
        </p:spPr>
        <p:txBody>
          <a:bodyPr/>
          <a:lstStyle/>
          <a:p>
            <a:r>
              <a:rPr lang="en-US" sz="2400" dirty="0"/>
              <a:t>Ultrasonography for Muscle Assessment </a:t>
            </a:r>
            <a:r>
              <a:rPr lang="mr-IN" sz="2400" dirty="0"/>
              <a:t>–</a:t>
            </a:r>
            <a:r>
              <a:rPr lang="en-US" sz="2400" dirty="0"/>
              <a:t> Methodological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77" y="1060231"/>
            <a:ext cx="4271873" cy="3845915"/>
          </a:xfrm>
        </p:spPr>
        <p:txBody>
          <a:bodyPr>
            <a:normAutofit/>
          </a:bodyPr>
          <a:lstStyle/>
          <a:p>
            <a:r>
              <a:rPr lang="en-US" sz="2100" dirty="0" smtClean="0"/>
              <a:t>Several </a:t>
            </a:r>
            <a:r>
              <a:rPr lang="en-US" sz="2100" dirty="0"/>
              <a:t>different approaches developed for muscle thickness</a:t>
            </a:r>
          </a:p>
          <a:p>
            <a:pPr lvl="1"/>
            <a:r>
              <a:rPr lang="en-US" dirty="0"/>
              <a:t>1-site vs 3-site vs 4-site vs 5-site vs 9-site</a:t>
            </a:r>
          </a:p>
          <a:p>
            <a:pPr lvl="1"/>
            <a:r>
              <a:rPr lang="en-US" dirty="0" smtClean="0"/>
              <a:t>4-site most common</a:t>
            </a:r>
          </a:p>
          <a:p>
            <a:r>
              <a:rPr lang="en-US" sz="2100" dirty="0" smtClean="0"/>
              <a:t>Excellent reliability</a:t>
            </a:r>
            <a:r>
              <a:rPr lang="en-US" sz="2100" baseline="30000" dirty="0" smtClean="0"/>
              <a:t>1,2,3</a:t>
            </a:r>
          </a:p>
          <a:p>
            <a:r>
              <a:rPr lang="en-US" sz="2100" dirty="0" smtClean="0"/>
              <a:t>Few </a:t>
            </a:r>
            <a:r>
              <a:rPr lang="en-US" sz="2100" dirty="0"/>
              <a:t>tested against reference </a:t>
            </a:r>
            <a:r>
              <a:rPr lang="en-US" sz="2100" dirty="0" smtClean="0"/>
              <a:t>methods</a:t>
            </a:r>
          </a:p>
          <a:p>
            <a:r>
              <a:rPr lang="en-US" sz="2100" dirty="0" smtClean="0"/>
              <a:t>Fewer validated in the ICU to referent standards </a:t>
            </a:r>
            <a:r>
              <a:rPr lang="en-US" sz="2100" baseline="30000" dirty="0" smtClean="0"/>
              <a:t>2</a:t>
            </a:r>
            <a:endParaRPr lang="en-US" sz="2100" baseline="30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t="13014" r="14646"/>
          <a:stretch/>
        </p:blipFill>
        <p:spPr>
          <a:xfrm>
            <a:off x="4743450" y="891935"/>
            <a:ext cx="3151415" cy="1868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7632" y="4047574"/>
            <a:ext cx="2493311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 smtClean="0"/>
              <a:t>1. </a:t>
            </a:r>
            <a:r>
              <a:rPr lang="en-US" sz="1350" dirty="0" err="1" smtClean="0"/>
              <a:t>Tillquist</a:t>
            </a:r>
            <a:r>
              <a:rPr lang="en-US" sz="1350" dirty="0" smtClean="0"/>
              <a:t> </a:t>
            </a:r>
            <a:r>
              <a:rPr lang="en-US" sz="1350" dirty="0"/>
              <a:t>et al JPEN 2013</a:t>
            </a:r>
          </a:p>
          <a:p>
            <a:r>
              <a:rPr lang="en-US" sz="1350" dirty="0" smtClean="0"/>
              <a:t>2. Paris et al JPEN 2016</a:t>
            </a:r>
            <a:endParaRPr lang="en-US" sz="1350" dirty="0"/>
          </a:p>
          <a:p>
            <a:r>
              <a:rPr lang="en-US" sz="1350" dirty="0" smtClean="0"/>
              <a:t>3. </a:t>
            </a:r>
            <a:r>
              <a:rPr lang="en-US" sz="1350" dirty="0" err="1" smtClean="0"/>
              <a:t>Sarwal</a:t>
            </a:r>
            <a:r>
              <a:rPr lang="en-US" sz="1350" dirty="0" smtClean="0"/>
              <a:t> J Ultrasound Med 2015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598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47996"/>
            <a:ext cx="8362950" cy="857250"/>
          </a:xfrm>
        </p:spPr>
        <p:txBody>
          <a:bodyPr/>
          <a:lstStyle/>
          <a:p>
            <a:pPr algn="ctr"/>
            <a:r>
              <a:rPr lang="en-CA" dirty="0" smtClean="0">
                <a:latin typeface="Arial Regular"/>
              </a:rPr>
              <a:t>What do we mean by “Validation”</a:t>
            </a:r>
            <a:endParaRPr lang="en-CA" dirty="0">
              <a:latin typeface="Arial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62" y="1054646"/>
            <a:ext cx="7646410" cy="32627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 critically ill </a:t>
            </a:r>
            <a:r>
              <a:rPr lang="en-US" dirty="0" smtClean="0"/>
              <a:t>population:</a:t>
            </a:r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US measurement really measures what it is measuring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Compared to some other ‘referent standard’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err="1" smtClean="0"/>
              <a:t>Eg</a:t>
            </a:r>
            <a:r>
              <a:rPr lang="en-US" dirty="0" smtClean="0"/>
              <a:t>. CT measure of thigh or CT estimate of LMM, or other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US measures a ‘change’ that is clinical meaningful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Predictive validity: </a:t>
            </a:r>
            <a:r>
              <a:rPr lang="en-CA" dirty="0"/>
              <a:t>the extent to which </a:t>
            </a:r>
            <a:r>
              <a:rPr lang="en-CA" dirty="0" smtClean="0"/>
              <a:t>the US measure</a:t>
            </a:r>
            <a:r>
              <a:rPr lang="en-CA" dirty="0"/>
              <a:t> </a:t>
            </a:r>
            <a:r>
              <a:rPr lang="en-CA" u="sng" dirty="0"/>
              <a:t>predicts</a:t>
            </a:r>
            <a:r>
              <a:rPr lang="en-CA" dirty="0"/>
              <a:t> scores on some criterion measure.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That we understand what a </a:t>
            </a:r>
            <a:r>
              <a:rPr lang="en-US" dirty="0" smtClean="0"/>
              <a:t>minimal clinically important difference in the measurement 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Derived from longitudinal studies with repeated measures where ‘</a:t>
            </a:r>
            <a:r>
              <a:rPr lang="en-US" dirty="0" smtClean="0"/>
              <a:t>change’ in US compared to some other known/validated change </a:t>
            </a:r>
            <a:r>
              <a:rPr lang="en-CA" dirty="0" smtClean="0"/>
              <a:t>measure.</a:t>
            </a:r>
            <a:endParaRPr lang="en-CA" dirty="0"/>
          </a:p>
          <a:p>
            <a:pPr marL="342900" indent="-342900">
              <a:buFont typeface="+mj-lt"/>
              <a:buAutoNum type="arabicPeriod"/>
            </a:pPr>
            <a:endParaRPr lang="en-CA" sz="1763" dirty="0"/>
          </a:p>
        </p:txBody>
      </p:sp>
    </p:spTree>
    <p:extLst>
      <p:ext uri="{BB962C8B-B14F-4D97-AF65-F5344CB8AC3E}">
        <p14:creationId xmlns:p14="http://schemas.microsoft.com/office/powerpoint/2010/main" val="30639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85975" y="339329"/>
            <a:ext cx="4143375" cy="571500"/>
          </a:xfrm>
          <a:noFill/>
          <a:ln/>
        </p:spPr>
        <p:txBody>
          <a:bodyPr/>
          <a:lstStyle/>
          <a:p>
            <a:pPr eaLnBrk="0" hangingPunct="0"/>
            <a:r>
              <a:rPr lang="en-US" altLang="en-US">
                <a:latin typeface="Andalus" pitchFamily="2" charset="-78"/>
              </a:rPr>
              <a:t>Outcomes</a:t>
            </a: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1921669" y="1870472"/>
            <a:ext cx="0" cy="85605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246585" y="1183481"/>
            <a:ext cx="1350169" cy="48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350"/>
              <a:t>Clinically Important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310879" y="2840831"/>
            <a:ext cx="1221581" cy="27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350"/>
              <a:t>Surrogate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1921669" y="3299222"/>
            <a:ext cx="0" cy="85605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984647" y="4256485"/>
            <a:ext cx="1928813" cy="27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350"/>
              <a:t>Not Clinically Important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226719" y="1154907"/>
            <a:ext cx="2185988" cy="277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>
            <a:spAutoFit/>
          </a:bodyPr>
          <a:lstStyle/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1350"/>
              <a:t>Mortality</a:t>
            </a:r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1350"/>
              <a:t>QoL</a:t>
            </a:r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1350"/>
              <a:t>Morbidity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350"/>
              <a:t>disease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350"/>
              <a:t>complications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350"/>
              <a:t>LOS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</a:pPr>
            <a:endParaRPr lang="en-US" altLang="en-US" sz="1350"/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1350"/>
              <a:t>Nutritional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350"/>
              <a:t>weight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350"/>
              <a:t>nitrogen balance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350"/>
              <a:t>biochemical</a:t>
            </a:r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</a:pPr>
            <a:endParaRPr lang="en-US" altLang="en-US" sz="1350"/>
          </a:p>
          <a:p>
            <a:pPr lvl="1" eaLnBrk="0" hangingPunct="0">
              <a:lnSpc>
                <a:spcPct val="40000"/>
              </a:lnSpc>
              <a:spcBef>
                <a:spcPct val="50000"/>
              </a:spcBef>
            </a:pPr>
            <a:endParaRPr lang="en-US" altLang="en-US" sz="1350"/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1350"/>
              <a:t>Physiology</a:t>
            </a:r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en-US" altLang="en-US" sz="1350"/>
              <a:t>Lab animals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6960394" y="3549254"/>
            <a:ext cx="1285875" cy="58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350"/>
              <a:t>hypothesis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1350"/>
              <a:t>generating</a:t>
            </a: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5932885" y="2216944"/>
            <a:ext cx="728663" cy="295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750"/>
              <a:t>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085" y="218783"/>
            <a:ext cx="770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Spectrum of Outcome Assessments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2800" dirty="0"/>
              <a:t>Surrogate Endpoints Useful?</a:t>
            </a:r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1725216" y="3921919"/>
            <a:ext cx="566142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3936206" y="3925491"/>
            <a:ext cx="15097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Time</a:t>
            </a: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1415653" y="2412206"/>
            <a:ext cx="1051322" cy="538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1522810" y="2480072"/>
            <a:ext cx="8501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Disease</a:t>
            </a:r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2641998" y="2681288"/>
            <a:ext cx="84891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3680223" y="2439591"/>
            <a:ext cx="148232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Surrogate Endpoint</a:t>
            </a:r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>
            <a:off x="5074444" y="2714625"/>
            <a:ext cx="84891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81" name="Oval 13"/>
          <p:cNvSpPr>
            <a:spLocks noChangeArrowheads="1"/>
          </p:cNvSpPr>
          <p:nvPr/>
        </p:nvSpPr>
        <p:spPr bwMode="auto">
          <a:xfrm>
            <a:off x="6093619" y="2089547"/>
            <a:ext cx="1428750" cy="1198959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6360319" y="2264569"/>
            <a:ext cx="105132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/>
              <a:t>Clinically Important Outcome</a:t>
            </a:r>
          </a:p>
        </p:txBody>
      </p:sp>
      <p:cxnSp>
        <p:nvCxnSpPr>
          <p:cNvPr id="109583" name="AutoShape 15"/>
          <p:cNvCxnSpPr>
            <a:cxnSpLocks noChangeShapeType="1"/>
            <a:stCxn id="109584" idx="5"/>
          </p:cNvCxnSpPr>
          <p:nvPr/>
        </p:nvCxnSpPr>
        <p:spPr bwMode="auto">
          <a:xfrm rot="16200000" flipH="1">
            <a:off x="2868216" y="1991916"/>
            <a:ext cx="534591" cy="575072"/>
          </a:xfrm>
          <a:prstGeom prst="curvedConnector2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584" name="Oval 16"/>
          <p:cNvSpPr>
            <a:spLocks noChangeArrowheads="1"/>
          </p:cNvSpPr>
          <p:nvPr/>
        </p:nvSpPr>
        <p:spPr bwMode="auto">
          <a:xfrm>
            <a:off x="1604963" y="1564481"/>
            <a:ext cx="1456135" cy="525066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1764507" y="1658541"/>
            <a:ext cx="105637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50"/>
              <a:t>Intervention</a:t>
            </a:r>
          </a:p>
        </p:txBody>
      </p:sp>
      <p:sp>
        <p:nvSpPr>
          <p:cNvPr id="109586" name="Text Box 18"/>
          <p:cNvSpPr txBox="1">
            <a:spLocks noChangeArrowheads="1"/>
          </p:cNvSpPr>
          <p:nvPr/>
        </p:nvSpPr>
        <p:spPr bwMode="auto">
          <a:xfrm>
            <a:off x="5489973" y="4649391"/>
            <a:ext cx="293965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Fleming, Ann Intern Med 1996</a:t>
            </a:r>
          </a:p>
        </p:txBody>
      </p:sp>
      <p:sp>
        <p:nvSpPr>
          <p:cNvPr id="109587" name="AutoShape 19"/>
          <p:cNvSpPr>
            <a:spLocks noChangeArrowheads="1"/>
          </p:cNvSpPr>
          <p:nvPr/>
        </p:nvSpPr>
        <p:spPr bwMode="auto">
          <a:xfrm>
            <a:off x="3571875" y="2034778"/>
            <a:ext cx="148829" cy="727472"/>
          </a:xfrm>
          <a:prstGeom prst="upArrow">
            <a:avLst>
              <a:gd name="adj1" fmla="val 50000"/>
              <a:gd name="adj2" fmla="val 1222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  <p:sp>
        <p:nvSpPr>
          <p:cNvPr id="109588" name="AutoShape 20"/>
          <p:cNvSpPr>
            <a:spLocks noChangeArrowheads="1"/>
          </p:cNvSpPr>
          <p:nvPr/>
        </p:nvSpPr>
        <p:spPr bwMode="auto">
          <a:xfrm>
            <a:off x="6241257" y="2439592"/>
            <a:ext cx="107156" cy="363140"/>
          </a:xfrm>
          <a:prstGeom prst="upArrow">
            <a:avLst>
              <a:gd name="adj1" fmla="val 50000"/>
              <a:gd name="adj2" fmla="val 84722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/>
          </a:p>
        </p:txBody>
      </p:sp>
    </p:spTree>
    <p:extLst>
      <p:ext uri="{BB962C8B-B14F-4D97-AF65-F5344CB8AC3E}">
        <p14:creationId xmlns:p14="http://schemas.microsoft.com/office/powerpoint/2010/main" val="201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.1|14.3"/>
</p:tagLst>
</file>

<file path=ppt/theme/theme1.xml><?xml version="1.0" encoding="utf-8"?>
<a:theme xmlns:a="http://schemas.openxmlformats.org/drawingml/2006/main" name="CNW 2017 Slide Template">
  <a:themeElements>
    <a:clrScheme name="Custom 103">
      <a:dk1>
        <a:srgbClr val="0C2A40"/>
      </a:dk1>
      <a:lt1>
        <a:srgbClr val="FFFFFF"/>
      </a:lt1>
      <a:dk2>
        <a:srgbClr val="0C2A40"/>
      </a:dk2>
      <a:lt2>
        <a:srgbClr val="FFFFFF"/>
      </a:lt2>
      <a:accent1>
        <a:srgbClr val="106041"/>
      </a:accent1>
      <a:accent2>
        <a:srgbClr val="113F66"/>
      </a:accent2>
      <a:accent3>
        <a:srgbClr val="0096FF"/>
      </a:accent3>
      <a:accent4>
        <a:srgbClr val="4E8F00"/>
      </a:accent4>
      <a:accent5>
        <a:srgbClr val="0432FF"/>
      </a:accent5>
      <a:accent6>
        <a:srgbClr val="005392"/>
      </a:accent6>
      <a:hlink>
        <a:srgbClr val="0C2A40"/>
      </a:hlink>
      <a:folHlink>
        <a:srgbClr val="0C2A4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NW 2017 Slide Template.pptx" id="{533B3A1E-8ED6-974D-BB28-589AF02066E8}" vid="{E9D4DDB8-C0F4-9741-BDB9-282F7D59D9F4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00"/>
    </a:lt2>
    <a:accent1>
      <a:srgbClr val="FF0000"/>
    </a:accent1>
    <a:accent2>
      <a:srgbClr val="00FFFF"/>
    </a:accent2>
    <a:accent3>
      <a:srgbClr val="AAAAFF"/>
    </a:accent3>
    <a:accent4>
      <a:srgbClr val="DADADA"/>
    </a:accent4>
    <a:accent5>
      <a:srgbClr val="FFAAAA"/>
    </a:accent5>
    <a:accent6>
      <a:srgbClr val="00E7E7"/>
    </a:accent6>
    <a:hlink>
      <a:srgbClr val="FF0000"/>
    </a:hlink>
    <a:folHlink>
      <a:srgbClr val="969696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CNW 2017 Slide Template</Template>
  <TotalTime>2144</TotalTime>
  <Words>2342</Words>
  <Application>Microsoft Office PowerPoint</Application>
  <PresentationFormat>On-screen Show (16:9)</PresentationFormat>
  <Paragraphs>465</Paragraphs>
  <Slides>36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SimSun</vt:lpstr>
      <vt:lpstr>.AppleSystemUIFont</vt:lpstr>
      <vt:lpstr>Andalus</vt:lpstr>
      <vt:lpstr>Arial</vt:lpstr>
      <vt:lpstr>Arial Regular</vt:lpstr>
      <vt:lpstr>Avenir Light</vt:lpstr>
      <vt:lpstr>Avenir Next Condensed</vt:lpstr>
      <vt:lpstr>Britannic Bold</vt:lpstr>
      <vt:lpstr>Calibri</vt:lpstr>
      <vt:lpstr>Gill Sans Light</vt:lpstr>
      <vt:lpstr>Helvetica</vt:lpstr>
      <vt:lpstr>Helvetica Neue</vt:lpstr>
      <vt:lpstr>Tahoma</vt:lpstr>
      <vt:lpstr>Times New Roman</vt:lpstr>
      <vt:lpstr>Wingdings</vt:lpstr>
      <vt:lpstr>CNW 2017 Slide Template</vt:lpstr>
      <vt:lpstr>Default</vt:lpstr>
      <vt:lpstr>Office Theme</vt:lpstr>
      <vt:lpstr>Document</vt:lpstr>
      <vt:lpstr>Using Ultrasound Technology to Measure Sarcopenia</vt:lpstr>
      <vt:lpstr>Why Diagnose sarcopenia (Low muscle mass) in the ICU?</vt:lpstr>
      <vt:lpstr>PowerPoint Presentation</vt:lpstr>
      <vt:lpstr>Skeletal Muscle is Related to Mortality in Critical Illness</vt:lpstr>
      <vt:lpstr>Background</vt:lpstr>
      <vt:lpstr>Ultrasonography for Muscle Assessment – Methodological Approaches</vt:lpstr>
      <vt:lpstr>What do we mean by “Validation”</vt:lpstr>
      <vt:lpstr>Outcomes</vt:lpstr>
      <vt:lpstr>Surrogate Endpoints Useful?</vt:lpstr>
      <vt:lpstr>VALIDation of bedside Ultrasound of Muscle layer thickness of the quadriceps in the critically ill patient: The VALIDUM Study </vt:lpstr>
      <vt:lpstr>4- point Method</vt:lpstr>
      <vt:lpstr>Study Design and Population</vt:lpstr>
      <vt:lpstr>Participant Characteristics (n=149)</vt:lpstr>
      <vt:lpstr>Descriptive Summary of CT Skeletal Muscle Mass and QMLT by Sex and Age</vt:lpstr>
      <vt:lpstr>Association Between CT Skeletal Muscle CSA and US QMLT</vt:lpstr>
      <vt:lpstr>Ability of QMLT to Predict Low CT Skeletal Muscle Index and CSA by Logistic Regression</vt:lpstr>
      <vt:lpstr>Probability of low muscle mass calculator</vt:lpstr>
      <vt:lpstr>Evaluation of different ultrasound protocols against DXA in Healthy volunteers</vt:lpstr>
      <vt:lpstr>Evaluation of different ultrasound protocols against DXA in Healthy volunteers</vt:lpstr>
      <vt:lpstr>Quantifying Muscle with Ultrasound</vt:lpstr>
      <vt:lpstr>Acute Skeletal Muscle Wasting in Critical Illness</vt:lpstr>
      <vt:lpstr>Rectus Femoris Cross-Sectional Area and Muscle Layer Thickness: Comparative Markers of Muscle Wasting and Weakness</vt:lpstr>
      <vt:lpstr>Quality vs. Quantity</vt:lpstr>
      <vt:lpstr>Heckmatt Grading Scale</vt:lpstr>
      <vt:lpstr>Ultrasonography in the intensive care setting can be used to detect changes in the quality and quantity of muscle and is related to muscle strength and function</vt:lpstr>
      <vt:lpstr>Ultrasonography in the intensive care setting can be used to detect changes in the quality and quantity of muscle and is related to muscle strength and function</vt:lpstr>
      <vt:lpstr>PowerPoint Presentation</vt:lpstr>
      <vt:lpstr> Relationship between anthropometry  and self-reported outcomes:</vt:lpstr>
      <vt:lpstr>Skeletal Muscle Health:  Measurements using Ultrasound</vt:lpstr>
      <vt:lpstr>Implications for Practice and Resaerch</vt:lpstr>
      <vt:lpstr>PowerPoint Presentation</vt:lpstr>
      <vt:lpstr>Secondary Outcomes</vt:lpstr>
      <vt:lpstr>Secondary Outcomes</vt:lpstr>
      <vt:lpstr>PowerPoint Presentation</vt:lpstr>
      <vt:lpstr>PowerPoint Presentation</vt:lpstr>
      <vt:lpstr>Conclusions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Laurie Morgan-Ross</dc:creator>
  <cp:keywords/>
  <dc:description/>
  <cp:lastModifiedBy>Daren Heyland</cp:lastModifiedBy>
  <cp:revision>225</cp:revision>
  <dcterms:created xsi:type="dcterms:W3CDTF">2016-04-06T17:05:16Z</dcterms:created>
  <dcterms:modified xsi:type="dcterms:W3CDTF">2017-10-24T22:33:36Z</dcterms:modified>
  <cp:category/>
</cp:coreProperties>
</file>